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2" r:id="rId4"/>
    <p:sldId id="259" r:id="rId5"/>
    <p:sldId id="260" r:id="rId6"/>
    <p:sldId id="273" r:id="rId7"/>
    <p:sldId id="261" r:id="rId8"/>
    <p:sldId id="274" r:id="rId9"/>
    <p:sldId id="262" r:id="rId10"/>
    <p:sldId id="275" r:id="rId11"/>
    <p:sldId id="276" r:id="rId12"/>
    <p:sldId id="263" r:id="rId13"/>
    <p:sldId id="277" r:id="rId14"/>
    <p:sldId id="264" r:id="rId15"/>
    <p:sldId id="265" r:id="rId16"/>
    <p:sldId id="266" r:id="rId17"/>
    <p:sldId id="278" r:id="rId18"/>
    <p:sldId id="267" r:id="rId19"/>
    <p:sldId id="280" r:id="rId20"/>
    <p:sldId id="279" r:id="rId21"/>
    <p:sldId id="281" r:id="rId22"/>
    <p:sldId id="268" r:id="rId23"/>
    <p:sldId id="282" r:id="rId24"/>
    <p:sldId id="285" r:id="rId25"/>
    <p:sldId id="286" r:id="rId26"/>
    <p:sldId id="269" r:id="rId27"/>
    <p:sldId id="284" r:id="rId28"/>
    <p:sldId id="283" r:id="rId29"/>
    <p:sldId id="270" r:id="rId30"/>
    <p:sldId id="271" r:id="rId31"/>
    <p:sldId id="287" r:id="rId3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21" autoAdjust="0"/>
    <p:restoredTop sz="94660"/>
  </p:normalViewPr>
  <p:slideViewPr>
    <p:cSldViewPr>
      <p:cViewPr varScale="1">
        <p:scale>
          <a:sx n="50" d="100"/>
          <a:sy n="50" d="100"/>
        </p:scale>
        <p:origin x="-576"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9FFA8762-8A01-4DBA-91AB-BB65C4DD736A}" type="datetimeFigureOut">
              <a:rPr lang="es-CO" smtClean="0"/>
              <a:pPr/>
              <a:t>03/10/2011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8E5987F-6E3B-465B-908C-55E9BD42DD74}" type="slidenum">
              <a:rPr lang="es-CO" smtClean="0"/>
              <a:pPr/>
              <a:t>‹Nº›</a:t>
            </a:fld>
            <a:endParaRPr lang="es-C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FFA8762-8A01-4DBA-91AB-BB65C4DD736A}" type="datetimeFigureOut">
              <a:rPr lang="es-CO" smtClean="0"/>
              <a:pPr/>
              <a:t>03/10/2011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8E5987F-6E3B-465B-908C-55E9BD42DD74}" type="slidenum">
              <a:rPr lang="es-CO" smtClean="0"/>
              <a:pPr/>
              <a:t>‹Nº›</a:t>
            </a:fld>
            <a:endParaRPr lang="es-C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FFA8762-8A01-4DBA-91AB-BB65C4DD736A}" type="datetimeFigureOut">
              <a:rPr lang="es-CO" smtClean="0"/>
              <a:pPr/>
              <a:t>03/10/2011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8E5987F-6E3B-465B-908C-55E9BD42DD74}" type="slidenum">
              <a:rPr lang="es-CO" smtClean="0"/>
              <a:pPr/>
              <a:t>‹Nº›</a:t>
            </a:fld>
            <a:endParaRPr lang="es-C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9FFA8762-8A01-4DBA-91AB-BB65C4DD736A}" type="datetimeFigureOut">
              <a:rPr lang="es-CO" smtClean="0"/>
              <a:pPr/>
              <a:t>03/10/2011</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88E5987F-6E3B-465B-908C-55E9BD42DD74}" type="slidenum">
              <a:rPr lang="es-CO" smtClean="0"/>
              <a:pPr/>
              <a:t>‹Nº›</a:t>
            </a:fld>
            <a:endParaRPr lang="es-C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9FFA8762-8A01-4DBA-91AB-BB65C4DD736A}" type="datetimeFigureOut">
              <a:rPr lang="es-CO" smtClean="0"/>
              <a:pPr/>
              <a:t>03/10/2011</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88E5987F-6E3B-465B-908C-55E9BD42DD74}" type="slidenum">
              <a:rPr lang="es-CO" smtClean="0"/>
              <a:pPr/>
              <a:t>‹Nº›</a:t>
            </a:fld>
            <a:endParaRPr lang="es-C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9FFA8762-8A01-4DBA-91AB-BB65C4DD736A}" type="datetimeFigureOut">
              <a:rPr lang="es-CO" smtClean="0"/>
              <a:pPr/>
              <a:t>03/10/2011</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88E5987F-6E3B-465B-908C-55E9BD42DD74}" type="slidenum">
              <a:rPr lang="es-CO" smtClean="0"/>
              <a:pPr/>
              <a:t>‹Nº›</a:t>
            </a:fld>
            <a:endParaRPr lang="es-C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FFA8762-8A01-4DBA-91AB-BB65C4DD736A}" type="datetimeFigureOut">
              <a:rPr lang="es-CO" smtClean="0"/>
              <a:pPr/>
              <a:t>03/10/2011</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88E5987F-6E3B-465B-908C-55E9BD42DD74}" type="slidenum">
              <a:rPr lang="es-CO" smtClean="0"/>
              <a:pPr/>
              <a:t>‹Nº›</a:t>
            </a:fld>
            <a:endParaRPr lang="es-C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FFA8762-8A01-4DBA-91AB-BB65C4DD736A}" type="datetimeFigureOut">
              <a:rPr lang="es-CO" smtClean="0"/>
              <a:pPr/>
              <a:t>03/10/2011</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88E5987F-6E3B-465B-908C-55E9BD42DD74}" type="slidenum">
              <a:rPr lang="es-CO" smtClean="0"/>
              <a:pPr/>
              <a:t>‹Nº›</a:t>
            </a:fld>
            <a:endParaRPr lang="es-C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FFA8762-8A01-4DBA-91AB-BB65C4DD736A}" type="datetimeFigureOut">
              <a:rPr lang="es-CO" smtClean="0"/>
              <a:pPr/>
              <a:t>03/10/2011</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88E5987F-6E3B-465B-908C-55E9BD42DD74}" type="slidenum">
              <a:rPr lang="es-CO" smtClean="0"/>
              <a:pPr/>
              <a:t>‹Nº›</a:t>
            </a:fld>
            <a:endParaRPr lang="es-C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FFA8762-8A01-4DBA-91AB-BB65C4DD736A}" type="datetimeFigureOut">
              <a:rPr lang="es-CO" smtClean="0"/>
              <a:pPr/>
              <a:t>03/10/2011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8E5987F-6E3B-465B-908C-55E9BD42DD74}" type="slidenum">
              <a:rPr lang="es-CO" smtClean="0"/>
              <a:pPr/>
              <a:t>‹Nº›</a:t>
            </a:fld>
            <a:endParaRPr lang="es-C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FFA8762-8A01-4DBA-91AB-BB65C4DD736A}" type="datetimeFigureOut">
              <a:rPr lang="es-CO" smtClean="0"/>
              <a:pPr/>
              <a:t>03/10/2011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8E5987F-6E3B-465B-908C-55E9BD42DD74}" type="slidenum">
              <a:rPr lang="es-CO" smtClean="0"/>
              <a:pPr/>
              <a:t>‹Nº›</a:t>
            </a:fld>
            <a:endParaRPr lang="es-C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FA8762-8A01-4DBA-91AB-BB65C4DD736A}" type="datetimeFigureOut">
              <a:rPr lang="es-CO" smtClean="0"/>
              <a:pPr/>
              <a:t>03/10/2011</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E5987F-6E3B-465B-908C-55E9BD42DD74}" type="slidenum">
              <a:rPr lang="es-CO" smtClean="0"/>
              <a:pPr/>
              <a:t>‹Nº›</a:t>
            </a:fld>
            <a:endParaRPr lang="es-CO"/>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gradFill>
            <a:gsLst>
              <a:gs pos="42000">
                <a:srgbClr val="FBEAC7"/>
              </a:gs>
              <a:gs pos="17999">
                <a:srgbClr val="FEE7F2"/>
              </a:gs>
              <a:gs pos="36000">
                <a:srgbClr val="FAC77D"/>
              </a:gs>
              <a:gs pos="61000">
                <a:srgbClr val="FBA97D"/>
              </a:gs>
              <a:gs pos="82001">
                <a:srgbClr val="FBD49C"/>
              </a:gs>
              <a:gs pos="100000">
                <a:srgbClr val="FEE7F2"/>
              </a:gs>
            </a:gsLst>
            <a:lin ang="5400000" scaled="0"/>
          </a:gradFill>
        </p:spPr>
        <p:txBody>
          <a:bodyPr/>
          <a:lstStyle/>
          <a:p>
            <a:pPr>
              <a:buNone/>
            </a:pPr>
            <a:endParaRPr lang="es-CO" dirty="0" smtClean="0">
              <a:latin typeface="Algerian" pitchFamily="82" charset="0"/>
            </a:endParaRPr>
          </a:p>
          <a:p>
            <a:pPr>
              <a:buNone/>
            </a:pPr>
            <a:endParaRPr lang="es-CO" dirty="0" smtClean="0">
              <a:latin typeface="Algerian" pitchFamily="82" charset="0"/>
            </a:endParaRPr>
          </a:p>
          <a:p>
            <a:pPr>
              <a:buNone/>
            </a:pPr>
            <a:r>
              <a:rPr lang="es-CO" dirty="0" smtClean="0">
                <a:latin typeface="Algerian" pitchFamily="82" charset="0"/>
              </a:rPr>
              <a:t> </a:t>
            </a:r>
          </a:p>
          <a:p>
            <a:pPr>
              <a:buNone/>
            </a:pPr>
            <a:r>
              <a:rPr lang="es-CO" dirty="0" smtClean="0">
                <a:latin typeface="Algerian" pitchFamily="82" charset="0"/>
              </a:rPr>
              <a:t> Tema </a:t>
            </a:r>
            <a:r>
              <a:rPr lang="es-CO" b="1" dirty="0" smtClean="0">
                <a:latin typeface="Algerian" pitchFamily="82" charset="0"/>
              </a:rPr>
              <a:t>°</a:t>
            </a:r>
            <a:r>
              <a:rPr lang="es-CO" dirty="0" smtClean="0">
                <a:latin typeface="Algerian" pitchFamily="82" charset="0"/>
              </a:rPr>
              <a:t>4</a:t>
            </a:r>
          </a:p>
          <a:p>
            <a:pPr>
              <a:buNone/>
            </a:pPr>
            <a:r>
              <a:rPr lang="es-CO" b="1" dirty="0" smtClean="0">
                <a:latin typeface="Algerian" pitchFamily="82" charset="0"/>
              </a:rPr>
              <a:t> </a:t>
            </a:r>
            <a:r>
              <a:rPr lang="es-CO" dirty="0" smtClean="0">
                <a:latin typeface="Algerian" pitchFamily="82" charset="0"/>
              </a:rPr>
              <a:t>La Iglesia de Dios de los Últimos Días </a:t>
            </a:r>
          </a:p>
          <a:p>
            <a:endParaRPr lang="es-CO"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880319"/>
          </a:xfrm>
          <a:solidFill>
            <a:srgbClr val="FFFF00"/>
          </a:solidFill>
        </p:spPr>
        <p:txBody>
          <a:bodyPr>
            <a:normAutofit fontScale="92500" lnSpcReduction="10000"/>
          </a:bodyPr>
          <a:lstStyle/>
          <a:p>
            <a:pPr algn="ctr">
              <a:buNone/>
            </a:pPr>
            <a:r>
              <a:rPr lang="es-CO" sz="3600" b="1" dirty="0" smtClean="0">
                <a:solidFill>
                  <a:srgbClr val="FF0000"/>
                </a:solidFill>
              </a:rPr>
              <a:t>    El pueblo de Dios guarda sus mandamientos </a:t>
            </a:r>
          </a:p>
          <a:p>
            <a:pPr>
              <a:buNone/>
            </a:pPr>
            <a:r>
              <a:rPr lang="es-CO" dirty="0" smtClean="0"/>
              <a:t>     Dios tiene en la tierra una iglesia que está ensalzando la ley pisoteada y presentando al mundo el Cordero de Dios que quita los pecados del mundo... </a:t>
            </a:r>
          </a:p>
          <a:p>
            <a:endParaRPr lang="es-CO" dirty="0"/>
          </a:p>
        </p:txBody>
      </p:sp>
      <p:sp>
        <p:nvSpPr>
          <p:cNvPr id="4" name="3 Rectángulo"/>
          <p:cNvSpPr/>
          <p:nvPr/>
        </p:nvSpPr>
        <p:spPr>
          <a:xfrm>
            <a:off x="395536" y="3501008"/>
            <a:ext cx="4464496" cy="3046988"/>
          </a:xfrm>
          <a:prstGeom prst="rect">
            <a:avLst/>
          </a:prstGeom>
        </p:spPr>
        <p:txBody>
          <a:bodyPr wrap="square">
            <a:spAutoFit/>
          </a:bodyPr>
          <a:lstStyle/>
          <a:p>
            <a:pPr algn="ctr">
              <a:buNone/>
            </a:pPr>
            <a:r>
              <a:rPr lang="es-CO" sz="3200" dirty="0" smtClean="0"/>
              <a:t>Existe solamente una iglesia que esté actualmente en la brecha, reparando el muro, reedificando las ruinas... </a:t>
            </a:r>
          </a:p>
        </p:txBody>
      </p:sp>
      <p:pic>
        <p:nvPicPr>
          <p:cNvPr id="15362" name="Picture 2" descr="http://t0.gstatic.com/images?q=tbn:ANd9GcTOaP0-jWVx8qIRQDrqW10BZ-Eufs72xUeBes-HGXgb5ciP_L10"/>
          <p:cNvPicPr>
            <a:picLocks noChangeAspect="1" noChangeArrowheads="1"/>
          </p:cNvPicPr>
          <p:nvPr/>
        </p:nvPicPr>
        <p:blipFill>
          <a:blip r:embed="rId2" cstate="print"/>
          <a:srcRect/>
          <a:stretch>
            <a:fillRect/>
          </a:stretch>
        </p:blipFill>
        <p:spPr bwMode="auto">
          <a:xfrm>
            <a:off x="5220072" y="3717032"/>
            <a:ext cx="3672408" cy="2160240"/>
          </a:xfrm>
          <a:prstGeom prst="rect">
            <a:avLst/>
          </a:prstGeom>
          <a:noFill/>
        </p:spPr>
      </p:pic>
      <p:sp>
        <p:nvSpPr>
          <p:cNvPr id="5" name="4 Rectángulo"/>
          <p:cNvSpPr/>
          <p:nvPr/>
        </p:nvSpPr>
        <p:spPr>
          <a:xfrm>
            <a:off x="5580112" y="6021288"/>
            <a:ext cx="3024336" cy="461665"/>
          </a:xfrm>
          <a:prstGeom prst="rect">
            <a:avLst/>
          </a:prstGeom>
          <a:solidFill>
            <a:srgbClr val="FFFF00"/>
          </a:solidFill>
        </p:spPr>
        <p:txBody>
          <a:bodyPr wrap="square">
            <a:spAutoFit/>
          </a:bodyPr>
          <a:lstStyle/>
          <a:p>
            <a:r>
              <a:rPr lang="es-CO" sz="2400" b="1" dirty="0" smtClean="0">
                <a:solidFill>
                  <a:srgbClr val="FF0000"/>
                </a:solidFill>
              </a:rPr>
              <a:t>  Léase Isaías 58:12.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5362"/>
                                        </p:tgtEl>
                                        <p:attrNameLst>
                                          <p:attrName>style.visibility</p:attrName>
                                        </p:attrNameLst>
                                      </p:cBhvr>
                                      <p:to>
                                        <p:strVal val="visible"/>
                                      </p:to>
                                    </p:set>
                                    <p:anim to="" calcmode="lin" valueType="num">
                                      <p:cBhvr>
                                        <p:cTn id="22" dur="1" fill="hold"/>
                                        <p:tgtEl>
                                          <p:spTgt spid="15362"/>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
                                        <p:tgtEl>
                                          <p:spTgt spid="4"/>
                                        </p:tgtEl>
                                      </p:cBhvr>
                                    </p:animEffect>
                                    <p:anim calcmode="lin" valueType="num">
                                      <p:cBhvr>
                                        <p:cTn id="28" dur="400" fill="hold"/>
                                        <p:tgtEl>
                                          <p:spTgt spid="4"/>
                                        </p:tgtEl>
                                        <p:attrNameLst>
                                          <p:attrName>ppt_x</p:attrName>
                                        </p:attrNameLst>
                                      </p:cBhvr>
                                      <p:tavLst>
                                        <p:tav tm="0">
                                          <p:val>
                                            <p:strVal val="#ppt_x"/>
                                          </p:val>
                                        </p:tav>
                                        <p:tav tm="100000">
                                          <p:val>
                                            <p:strVal val="#ppt_x"/>
                                          </p:val>
                                        </p:tav>
                                      </p:tavLst>
                                    </p:anim>
                                    <p:anim calcmode="lin" valueType="num">
                                      <p:cBhvr>
                                        <p:cTn id="29" dur="400" fill="hold"/>
                                        <p:tgtEl>
                                          <p:spTgt spid="4"/>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3"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
                                        <p:tgtEl>
                                          <p:spTgt spid="5"/>
                                        </p:tgtEl>
                                      </p:cBhvr>
                                    </p:animEffect>
                                    <p:anim calcmode="lin" valueType="num">
                                      <p:cBhvr>
                                        <p:cTn id="37" dur="400" fill="hold"/>
                                        <p:tgtEl>
                                          <p:spTgt spid="5"/>
                                        </p:tgtEl>
                                        <p:attrNameLst>
                                          <p:attrName>ppt_x</p:attrName>
                                        </p:attrNameLst>
                                      </p:cBhvr>
                                      <p:tavLst>
                                        <p:tav tm="0">
                                          <p:val>
                                            <p:strVal val="#ppt_x"/>
                                          </p:val>
                                        </p:tav>
                                        <p:tav tm="100000">
                                          <p:val>
                                            <p:strVal val="#ppt_x"/>
                                          </p:val>
                                        </p:tav>
                                      </p:tavLst>
                                    </p:anim>
                                    <p:anim calcmode="lin" valueType="num">
                                      <p:cBhvr>
                                        <p:cTn id="38" dur="400" fill="hold"/>
                                        <p:tgtEl>
                                          <p:spTgt spid="5"/>
                                        </p:tgtEl>
                                        <p:attrNameLst>
                                          <p:attrName>ppt_y</p:attrName>
                                        </p:attrNameLst>
                                      </p:cBhvr>
                                      <p:tavLst>
                                        <p:tav tm="0">
                                          <p:val>
                                            <p:strVal val="#ppt_y+0.31"/>
                                          </p:val>
                                        </p:tav>
                                        <p:tav tm="100000">
                                          <p:val>
                                            <p:strVal val="#ppt_y+0.31"/>
                                          </p:val>
                                        </p:tav>
                                      </p:tavLst>
                                    </p:anim>
                                    <p:anim calcmode="lin" valueType="num">
                                      <p:cBhvr>
                                        <p:cTn id="39"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0"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616624" cy="6048672"/>
          </a:xfrm>
        </p:spPr>
        <p:txBody>
          <a:bodyPr>
            <a:normAutofit fontScale="92500" lnSpcReduction="10000"/>
          </a:bodyPr>
          <a:lstStyle/>
          <a:p>
            <a:pPr algn="ctr">
              <a:buNone/>
            </a:pPr>
            <a:r>
              <a:rPr lang="es-CO" dirty="0" smtClean="0"/>
              <a:t>    Tengan todos cuidado de no hacer declaraciones contra el único pueblo que está cumpliendo la descripción que se da en </a:t>
            </a:r>
            <a:r>
              <a:rPr lang="es-CO" dirty="0" smtClean="0">
                <a:solidFill>
                  <a:srgbClr val="FF0000"/>
                </a:solidFill>
              </a:rPr>
              <a:t>Apoc.12:17</a:t>
            </a:r>
            <a:r>
              <a:rPr lang="es-CO" dirty="0" smtClean="0"/>
              <a:t>, del pueblo remanente que </a:t>
            </a:r>
            <a:r>
              <a:rPr lang="es-CO" dirty="0" smtClean="0">
                <a:solidFill>
                  <a:srgbClr val="0070C0"/>
                </a:solidFill>
              </a:rPr>
              <a:t>guarda los mandamientos de Dios</a:t>
            </a:r>
            <a:r>
              <a:rPr lang="es-CO" dirty="0" smtClean="0"/>
              <a:t>, [y] </a:t>
            </a:r>
            <a:r>
              <a:rPr lang="es-CO" dirty="0" smtClean="0">
                <a:solidFill>
                  <a:srgbClr val="0070C0"/>
                </a:solidFill>
              </a:rPr>
              <a:t>tiene la fe de Jesús</a:t>
            </a:r>
            <a:r>
              <a:rPr lang="es-CO" dirty="0" smtClean="0"/>
              <a:t>... </a:t>
            </a:r>
          </a:p>
          <a:p>
            <a:pPr algn="ctr">
              <a:buNone/>
            </a:pPr>
            <a:r>
              <a:rPr lang="es-CO" dirty="0" smtClean="0"/>
              <a:t>Dios tiene un pueblo distinto, una iglesia en la tierra, que no es inferior a ningún otro, sino </a:t>
            </a:r>
            <a:r>
              <a:rPr lang="es-CO" dirty="0" smtClean="0">
                <a:solidFill>
                  <a:srgbClr val="0070C0"/>
                </a:solidFill>
              </a:rPr>
              <a:t>superior a todos en su capacidad de enseñar la verdad y vindicar la ley de Dios... </a:t>
            </a:r>
          </a:p>
          <a:p>
            <a:endParaRPr lang="es-CO" dirty="0"/>
          </a:p>
        </p:txBody>
      </p:sp>
      <p:pic>
        <p:nvPicPr>
          <p:cNvPr id="1026" name="Picture 2" descr="http://t0.gstatic.com/images?q=tbn:ANd9GcSadhUfA5GRAKFjYycK6xqaflpD5G0EX4j5I4q4i9WOcz1sPYOP4g"/>
          <p:cNvPicPr>
            <a:picLocks noChangeAspect="1" noChangeArrowheads="1"/>
          </p:cNvPicPr>
          <p:nvPr/>
        </p:nvPicPr>
        <p:blipFill>
          <a:blip r:embed="rId2" cstate="print"/>
          <a:srcRect/>
          <a:stretch>
            <a:fillRect/>
          </a:stretch>
        </p:blipFill>
        <p:spPr bwMode="auto">
          <a:xfrm>
            <a:off x="6012160" y="1196752"/>
            <a:ext cx="2880320" cy="40324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solidFill>
            <a:schemeClr val="accent3">
              <a:lumMod val="20000"/>
              <a:lumOff val="80000"/>
            </a:schemeClr>
          </a:solidFill>
        </p:spPr>
        <p:txBody>
          <a:bodyPr>
            <a:normAutofit fontScale="92500" lnSpcReduction="10000"/>
          </a:bodyPr>
          <a:lstStyle/>
          <a:p>
            <a:pPr>
              <a:buNone/>
            </a:pPr>
            <a:r>
              <a:rPr lang="es-CO" dirty="0" smtClean="0"/>
              <a:t>    Hermano mío, </a:t>
            </a:r>
            <a:r>
              <a:rPr lang="es-CO" b="1" u="sng" dirty="0" smtClean="0">
                <a:solidFill>
                  <a:srgbClr val="0070C0"/>
                </a:solidFill>
              </a:rPr>
              <a:t>si usted está enseñando que la Iglesia Adventista del Séptimo Día es Babilonia, está equivocado.</a:t>
            </a:r>
            <a:r>
              <a:rPr lang="es-CO" dirty="0" smtClean="0"/>
              <a:t> </a:t>
            </a:r>
            <a:r>
              <a:rPr lang="es-CO" dirty="0" smtClean="0">
                <a:solidFill>
                  <a:srgbClr val="FF0000"/>
                </a:solidFill>
              </a:rPr>
              <a:t>TM 50, 57-59 (1893).  </a:t>
            </a:r>
          </a:p>
          <a:p>
            <a:endParaRPr lang="es-CO" dirty="0" smtClean="0"/>
          </a:p>
          <a:p>
            <a:pPr>
              <a:buNone/>
            </a:pPr>
            <a:r>
              <a:rPr lang="es-CO" dirty="0" smtClean="0">
                <a:solidFill>
                  <a:srgbClr val="FF0000"/>
                </a:solidFill>
              </a:rPr>
              <a:t>    Note que el libro de Apocalipsis al hacer mención del pueblo de Dios, lo divide en dos grupos: </a:t>
            </a:r>
            <a:r>
              <a:rPr lang="es-CO" u="sng" dirty="0" smtClean="0">
                <a:solidFill>
                  <a:srgbClr val="FF0000"/>
                </a:solidFill>
              </a:rPr>
              <a:t>el remanente visible</a:t>
            </a:r>
            <a:r>
              <a:rPr lang="es-CO" dirty="0" smtClean="0">
                <a:solidFill>
                  <a:srgbClr val="FF0000"/>
                </a:solidFill>
              </a:rPr>
              <a:t>, </a:t>
            </a:r>
            <a:r>
              <a:rPr lang="es-CO" dirty="0" smtClean="0">
                <a:solidFill>
                  <a:srgbClr val="002060"/>
                </a:solidFill>
              </a:rPr>
              <a:t>cap.12:17</a:t>
            </a:r>
            <a:r>
              <a:rPr lang="es-CO" dirty="0" smtClean="0">
                <a:solidFill>
                  <a:srgbClr val="FF0000"/>
                </a:solidFill>
              </a:rPr>
              <a:t> y </a:t>
            </a:r>
            <a:r>
              <a:rPr lang="es-CO" u="sng" dirty="0" smtClean="0">
                <a:solidFill>
                  <a:srgbClr val="FF0000"/>
                </a:solidFill>
              </a:rPr>
              <a:t>“Mi pueblo</a:t>
            </a:r>
            <a:r>
              <a:rPr lang="es-CO" dirty="0" smtClean="0">
                <a:solidFill>
                  <a:srgbClr val="FF0000"/>
                </a:solidFill>
              </a:rPr>
              <a:t>” </a:t>
            </a:r>
            <a:r>
              <a:rPr lang="es-CO" u="sng" dirty="0" smtClean="0">
                <a:solidFill>
                  <a:srgbClr val="FF0000"/>
                </a:solidFill>
              </a:rPr>
              <a:t>que está en Babilonia</a:t>
            </a:r>
            <a:r>
              <a:rPr lang="es-CO" dirty="0" smtClean="0">
                <a:solidFill>
                  <a:srgbClr val="FF0000"/>
                </a:solidFill>
              </a:rPr>
              <a:t> </a:t>
            </a:r>
            <a:r>
              <a:rPr lang="es-CO" dirty="0" smtClean="0">
                <a:solidFill>
                  <a:srgbClr val="002060"/>
                </a:solidFill>
              </a:rPr>
              <a:t>cap.18:4.</a:t>
            </a:r>
            <a:r>
              <a:rPr lang="es-CO" dirty="0" smtClean="0">
                <a:solidFill>
                  <a:srgbClr val="FF0000"/>
                </a:solidFill>
              </a:rPr>
              <a:t>  </a:t>
            </a:r>
          </a:p>
          <a:p>
            <a:pPr>
              <a:buNone/>
            </a:pPr>
            <a:endParaRPr lang="es-CO" dirty="0" smtClean="0">
              <a:solidFill>
                <a:srgbClr val="FF0000"/>
              </a:solidFill>
            </a:endParaRPr>
          </a:p>
          <a:p>
            <a:pPr>
              <a:buNone/>
            </a:pPr>
            <a:r>
              <a:rPr lang="es-CO" dirty="0" smtClean="0">
                <a:solidFill>
                  <a:srgbClr val="FF0000"/>
                </a:solidFill>
              </a:rPr>
              <a:t>    Este capitulo “</a:t>
            </a:r>
            <a:r>
              <a:rPr lang="es-CO" sz="2000" u="sng" dirty="0" smtClean="0">
                <a:solidFill>
                  <a:srgbClr val="FF0000"/>
                </a:solidFill>
                <a:latin typeface="Algerian" pitchFamily="82" charset="0"/>
              </a:rPr>
              <a:t>La Iglesia de Dios de los Últimos Días</a:t>
            </a:r>
            <a:r>
              <a:rPr lang="es-CO" sz="2000" dirty="0" smtClean="0">
                <a:solidFill>
                  <a:srgbClr val="FF0000"/>
                </a:solidFill>
                <a:latin typeface="Algerian" pitchFamily="82" charset="0"/>
              </a:rPr>
              <a:t>”</a:t>
            </a:r>
            <a:r>
              <a:rPr lang="es-CO" dirty="0" smtClean="0">
                <a:solidFill>
                  <a:srgbClr val="FF0000"/>
                </a:solidFill>
              </a:rPr>
              <a:t> se refiere al primero o sea al </a:t>
            </a:r>
            <a:r>
              <a:rPr lang="es-CO" u="sng" dirty="0" smtClean="0">
                <a:solidFill>
                  <a:srgbClr val="FF0000"/>
                </a:solidFill>
              </a:rPr>
              <a:t>remanente</a:t>
            </a:r>
            <a:r>
              <a:rPr lang="es-CO" dirty="0" smtClean="0">
                <a:solidFill>
                  <a:srgbClr val="FF0000"/>
                </a:solidFill>
              </a:rPr>
              <a:t>, y el </a:t>
            </a:r>
            <a:r>
              <a:rPr lang="es-CO" dirty="0" smtClean="0">
                <a:solidFill>
                  <a:srgbClr val="002060"/>
                </a:solidFill>
              </a:rPr>
              <a:t>cap.14</a:t>
            </a:r>
            <a:r>
              <a:rPr lang="es-CO" dirty="0" smtClean="0">
                <a:solidFill>
                  <a:srgbClr val="FF0000"/>
                </a:solidFill>
              </a:rPr>
              <a:t>, “El fuerte clamor”, al segundo grupo o sea a “</a:t>
            </a:r>
            <a:r>
              <a:rPr lang="es-CO" u="sng" dirty="0" smtClean="0">
                <a:solidFill>
                  <a:srgbClr val="FF0000"/>
                </a:solidFill>
              </a:rPr>
              <a:t>Mi pueblo</a:t>
            </a:r>
            <a:r>
              <a:rPr lang="es-CO" dirty="0" smtClean="0">
                <a:solidFill>
                  <a:srgbClr val="FF0000"/>
                </a:solidFill>
              </a:rPr>
              <a:t>”, que está en Babilonia.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656184"/>
          </a:xfrm>
          <a:solidFill>
            <a:schemeClr val="accent3">
              <a:lumMod val="40000"/>
              <a:lumOff val="60000"/>
            </a:schemeClr>
          </a:solidFill>
        </p:spPr>
        <p:txBody>
          <a:bodyPr>
            <a:normAutofit/>
          </a:bodyPr>
          <a:lstStyle/>
          <a:p>
            <a:pPr>
              <a:buNone/>
            </a:pPr>
            <a:r>
              <a:rPr lang="es-CO" sz="4000" b="1" dirty="0" smtClean="0">
                <a:solidFill>
                  <a:srgbClr val="FF0000"/>
                </a:solidFill>
              </a:rPr>
              <a:t>   </a:t>
            </a:r>
            <a:r>
              <a:rPr lang="es-CO" sz="3000" b="1" dirty="0" smtClean="0">
                <a:solidFill>
                  <a:srgbClr val="FF0000"/>
                </a:solidFill>
              </a:rPr>
              <a:t>Una de las características distintivas de la iglesia de Dios es que </a:t>
            </a:r>
            <a:r>
              <a:rPr lang="es-CO" sz="3000" b="1" u="sng" dirty="0" smtClean="0">
                <a:solidFill>
                  <a:srgbClr val="0070C0"/>
                </a:solidFill>
              </a:rPr>
              <a:t>“Tienen el testimonio de Jesús”</a:t>
            </a:r>
            <a:r>
              <a:rPr lang="es-CO" sz="3000" b="1" dirty="0" smtClean="0">
                <a:solidFill>
                  <a:srgbClr val="FF0000"/>
                </a:solidFill>
              </a:rPr>
              <a:t> </a:t>
            </a:r>
            <a:r>
              <a:rPr lang="es-CO" sz="3000" dirty="0" smtClean="0"/>
              <a:t>Apocalipsis 12:17.</a:t>
            </a:r>
            <a:endParaRPr lang="es-CO" sz="3000" b="1" dirty="0" smtClean="0">
              <a:solidFill>
                <a:srgbClr val="FF0000"/>
              </a:solidFill>
            </a:endParaRPr>
          </a:p>
        </p:txBody>
      </p:sp>
      <p:sp>
        <p:nvSpPr>
          <p:cNvPr id="4" name="3 Rectángulo"/>
          <p:cNvSpPr/>
          <p:nvPr/>
        </p:nvSpPr>
        <p:spPr>
          <a:xfrm>
            <a:off x="467544" y="2136338"/>
            <a:ext cx="5832648" cy="4401205"/>
          </a:xfrm>
          <a:prstGeom prst="rect">
            <a:avLst/>
          </a:prstGeom>
          <a:solidFill>
            <a:schemeClr val="accent1">
              <a:lumMod val="20000"/>
              <a:lumOff val="80000"/>
            </a:schemeClr>
          </a:solidFill>
        </p:spPr>
        <p:txBody>
          <a:bodyPr wrap="square">
            <a:spAutoFit/>
          </a:bodyPr>
          <a:lstStyle/>
          <a:p>
            <a:pPr>
              <a:buNone/>
            </a:pPr>
            <a:r>
              <a:rPr lang="es-CO" sz="2800" dirty="0" smtClean="0"/>
              <a:t>A medida que se acerca el fin, y la obra de dar la última amonestación al mundo se extiende, </a:t>
            </a:r>
            <a:r>
              <a:rPr lang="es-CO" sz="2800" dirty="0" smtClean="0">
                <a:solidFill>
                  <a:srgbClr val="FF0000"/>
                </a:solidFill>
              </a:rPr>
              <a:t>resulta más importante para los que aceptan la verdad presente tener una clara comprensión de la naturaleza e influencia de los Testimonios,</a:t>
            </a:r>
            <a:r>
              <a:rPr lang="es-CO" sz="2800" dirty="0" smtClean="0"/>
              <a:t> que en su providencia Dios vinculó con la obra del mensaje del tercer ángel desde su mismo nacimiento. </a:t>
            </a:r>
            <a:r>
              <a:rPr lang="es-CO" sz="2800" dirty="0" smtClean="0">
                <a:solidFill>
                  <a:srgbClr val="FF0000"/>
                </a:solidFill>
              </a:rPr>
              <a:t>2JT 270 (1889). </a:t>
            </a:r>
          </a:p>
        </p:txBody>
      </p:sp>
      <p:pic>
        <p:nvPicPr>
          <p:cNvPr id="13314" name="Picture 2" descr="http://t2.gstatic.com/images?q=tbn:ANd9GcRU3LXvfC1AQgn7gxpHzAn06SzWo3AuzSWYsM1gHNWONGgpG690HS6rY-4"/>
          <p:cNvPicPr>
            <a:picLocks noChangeAspect="1" noChangeArrowheads="1"/>
          </p:cNvPicPr>
          <p:nvPr/>
        </p:nvPicPr>
        <p:blipFill>
          <a:blip r:embed="rId2" cstate="print"/>
          <a:srcRect/>
          <a:stretch>
            <a:fillRect/>
          </a:stretch>
        </p:blipFill>
        <p:spPr bwMode="auto">
          <a:xfrm>
            <a:off x="6228184" y="2132856"/>
            <a:ext cx="2520280" cy="2952328"/>
          </a:xfrm>
          <a:prstGeom prst="rect">
            <a:avLst/>
          </a:prstGeom>
          <a:noFill/>
        </p:spPr>
      </p:pic>
      <p:sp>
        <p:nvSpPr>
          <p:cNvPr id="5" name="4 Rectángulo"/>
          <p:cNvSpPr/>
          <p:nvPr/>
        </p:nvSpPr>
        <p:spPr>
          <a:xfrm>
            <a:off x="6516216" y="5229200"/>
            <a:ext cx="2232248" cy="1200329"/>
          </a:xfrm>
          <a:prstGeom prst="rect">
            <a:avLst/>
          </a:prstGeom>
          <a:solidFill>
            <a:srgbClr val="FFFF00"/>
          </a:solidFill>
        </p:spPr>
        <p:txBody>
          <a:bodyPr wrap="square">
            <a:spAutoFit/>
          </a:bodyPr>
          <a:lstStyle/>
          <a:p>
            <a:pPr algn="ctr"/>
            <a:r>
              <a:rPr lang="es-CO" sz="2400" dirty="0" smtClean="0"/>
              <a:t>El mensaje del tercer ángel Apoc.14:9-11.</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nodeType="clickEffect">
                                  <p:stCondLst>
                                    <p:cond delay="0"/>
                                  </p:stCondLst>
                                  <p:childTnLst>
                                    <p:set>
                                      <p:cBhvr>
                                        <p:cTn id="18" dur="1" fill="hold">
                                          <p:stCondLst>
                                            <p:cond delay="0"/>
                                          </p:stCondLst>
                                        </p:cTn>
                                        <p:tgtEl>
                                          <p:spTgt spid="13314"/>
                                        </p:tgtEl>
                                        <p:attrNameLst>
                                          <p:attrName>style.visibility</p:attrName>
                                        </p:attrNameLst>
                                      </p:cBhvr>
                                      <p:to>
                                        <p:strVal val="visible"/>
                                      </p:to>
                                    </p:set>
                                    <p:anim to="" calcmode="lin" valueType="num">
                                      <p:cBhvr>
                                        <p:cTn id="19" dur="1" fill="hold"/>
                                        <p:tgtEl>
                                          <p:spTgt spid="13314"/>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to="" calcmode="lin" valueType="num">
                                      <p:cBhvr>
                                        <p:cTn id="24" dur="1" fill="hold"/>
                                        <p:tgtEl>
                                          <p:spTgt spid="4"/>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55"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1000" fill="hold"/>
                                        <p:tgtEl>
                                          <p:spTgt spid="5"/>
                                        </p:tgtEl>
                                        <p:attrNameLst>
                                          <p:attrName>ppt_w</p:attrName>
                                        </p:attrNameLst>
                                      </p:cBhvr>
                                      <p:tavLst>
                                        <p:tav tm="0">
                                          <p:val>
                                            <p:strVal val="#ppt_w*0.70"/>
                                          </p:val>
                                        </p:tav>
                                        <p:tav tm="100000">
                                          <p:val>
                                            <p:strVal val="#ppt_w"/>
                                          </p:val>
                                        </p:tav>
                                      </p:tavLst>
                                    </p:anim>
                                    <p:anim calcmode="lin" valueType="num">
                                      <p:cBhvr>
                                        <p:cTn id="30" dur="1000" fill="hold"/>
                                        <p:tgtEl>
                                          <p:spTgt spid="5"/>
                                        </p:tgtEl>
                                        <p:attrNameLst>
                                          <p:attrName>ppt_h</p:attrName>
                                        </p:attrNameLst>
                                      </p:cBhvr>
                                      <p:tavLst>
                                        <p:tav tm="0">
                                          <p:val>
                                            <p:strVal val="#ppt_h"/>
                                          </p:val>
                                        </p:tav>
                                        <p:tav tm="100000">
                                          <p:val>
                                            <p:strVal val="#ppt_h"/>
                                          </p:val>
                                        </p:tav>
                                      </p:tavLst>
                                    </p:anim>
                                    <p:animEffect transition="in" filter="fade">
                                      <p:cBhvr>
                                        <p:cTn id="3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solidFill>
        </p:spPr>
        <p:txBody>
          <a:bodyPr>
            <a:normAutofit fontScale="90000"/>
          </a:bodyPr>
          <a:lstStyle/>
          <a:p>
            <a:r>
              <a:rPr lang="es-CO" dirty="0" smtClean="0"/>
              <a:t>¿Qué hará Satanás para inducir a los hombres al error en los últimos días?</a:t>
            </a:r>
            <a:endParaRPr lang="es-CO" dirty="0"/>
          </a:p>
        </p:txBody>
      </p:sp>
      <p:sp>
        <p:nvSpPr>
          <p:cNvPr id="3" name="2 Marcador de contenido"/>
          <p:cNvSpPr>
            <a:spLocks noGrp="1"/>
          </p:cNvSpPr>
          <p:nvPr>
            <p:ph idx="1"/>
          </p:nvPr>
        </p:nvSpPr>
        <p:spPr>
          <a:xfrm>
            <a:off x="0" y="1600200"/>
            <a:ext cx="6732240" cy="5257800"/>
          </a:xfrm>
          <a:solidFill>
            <a:schemeClr val="accent6">
              <a:lumMod val="20000"/>
              <a:lumOff val="80000"/>
            </a:schemeClr>
          </a:solidFill>
        </p:spPr>
        <p:txBody>
          <a:bodyPr>
            <a:normAutofit fontScale="70000" lnSpcReduction="20000"/>
          </a:bodyPr>
          <a:lstStyle/>
          <a:p>
            <a:pPr>
              <a:buNone/>
            </a:pPr>
            <a:r>
              <a:rPr lang="es-CO" dirty="0" smtClean="0"/>
              <a:t>     </a:t>
            </a:r>
            <a:r>
              <a:rPr lang="es-CO" sz="3400" dirty="0" smtClean="0">
                <a:solidFill>
                  <a:srgbClr val="0070C0"/>
                </a:solidFill>
              </a:rPr>
              <a:t>Los hombres pueden valerse de un medio tras otro, y el enemigo tratará de seducir a las almas para apartarlas de la verdad</a:t>
            </a:r>
            <a:r>
              <a:rPr lang="es-CO" sz="3400" dirty="0" smtClean="0"/>
              <a:t>, pero todos los que crean que el Señor ha hablado por medio de la Hna. White y le ha dado un mensaje, estarán seguros frente a los muchos engaños que vendrán en estos últimos días.</a:t>
            </a:r>
            <a:r>
              <a:rPr lang="es-CO" sz="3400" dirty="0" smtClean="0">
                <a:solidFill>
                  <a:srgbClr val="FF0000"/>
                </a:solidFill>
              </a:rPr>
              <a:t>3MS 92 (escrito en 1906). </a:t>
            </a:r>
          </a:p>
          <a:p>
            <a:endParaRPr lang="es-CO" sz="3400" dirty="0" smtClean="0"/>
          </a:p>
          <a:p>
            <a:pPr>
              <a:buNone/>
            </a:pPr>
            <a:r>
              <a:rPr lang="es-CO" sz="3400" dirty="0" smtClean="0"/>
              <a:t>      Habrá quienes pretenderán recibir visiones. </a:t>
            </a:r>
            <a:r>
              <a:rPr lang="es-CO" sz="3400" dirty="0" smtClean="0">
                <a:solidFill>
                  <a:srgbClr val="0070C0"/>
                </a:solidFill>
              </a:rPr>
              <a:t>Cuando Dios os dé evidencia clara de que la visión procede de él podéis aceptarla</a:t>
            </a:r>
            <a:r>
              <a:rPr lang="es-CO" sz="3400" dirty="0" smtClean="0"/>
              <a:t>, pero no la aceptéis basándoos en ninguna otra evidencia, porque la gente será descarriada cada vez más en los países extranjeros y en los Estados Unidos.</a:t>
            </a:r>
            <a:r>
              <a:rPr lang="es-CO" sz="3400" dirty="0" smtClean="0">
                <a:solidFill>
                  <a:srgbClr val="FF0000"/>
                </a:solidFill>
              </a:rPr>
              <a:t>2MS 82 (Escrito en 1905). </a:t>
            </a:r>
            <a:r>
              <a:rPr lang="es-CO" sz="3400" dirty="0" smtClean="0">
                <a:solidFill>
                  <a:srgbClr val="0070C0"/>
                </a:solidFill>
              </a:rPr>
              <a:t>Nota. La evidencia según Dios, es que la profecía se cumpla.</a:t>
            </a:r>
          </a:p>
        </p:txBody>
      </p:sp>
      <p:sp>
        <p:nvSpPr>
          <p:cNvPr id="5" name="4 Rectángulo"/>
          <p:cNvSpPr/>
          <p:nvPr/>
        </p:nvSpPr>
        <p:spPr>
          <a:xfrm>
            <a:off x="6948264" y="4869160"/>
            <a:ext cx="1872208" cy="1015663"/>
          </a:xfrm>
          <a:prstGeom prst="rect">
            <a:avLst/>
          </a:prstGeom>
          <a:solidFill>
            <a:srgbClr val="FFFF00"/>
          </a:solidFill>
        </p:spPr>
        <p:txBody>
          <a:bodyPr wrap="square">
            <a:spAutoFit/>
          </a:bodyPr>
          <a:lstStyle/>
          <a:p>
            <a:pPr algn="ctr"/>
            <a:r>
              <a:rPr lang="es-CO" sz="2000" b="1" dirty="0" smtClean="0">
                <a:solidFill>
                  <a:srgbClr val="FF0000"/>
                </a:solidFill>
              </a:rPr>
              <a:t>Deuteronomio 18:15-22; 21-22.  1 Juan 4:1. </a:t>
            </a:r>
            <a:endParaRPr lang="es-CO" sz="2000" b="1" dirty="0">
              <a:solidFill>
                <a:srgbClr val="FF0000"/>
              </a:solidFill>
            </a:endParaRPr>
          </a:p>
        </p:txBody>
      </p:sp>
      <p:pic>
        <p:nvPicPr>
          <p:cNvPr id="16386" name="Picture 2" descr="http://t3.gstatic.com/images?q=tbn:ANd9GcT1DewmCUa7obmoVB3FAna-jHHC_nZZlTmFUBFFvA-2T-DIRb_R1Q"/>
          <p:cNvPicPr>
            <a:picLocks noChangeAspect="1" noChangeArrowheads="1"/>
          </p:cNvPicPr>
          <p:nvPr/>
        </p:nvPicPr>
        <p:blipFill>
          <a:blip r:embed="rId2" cstate="print"/>
          <a:srcRect/>
          <a:stretch>
            <a:fillRect/>
          </a:stretch>
        </p:blipFill>
        <p:spPr bwMode="auto">
          <a:xfrm>
            <a:off x="6732240" y="1628800"/>
            <a:ext cx="2232248" cy="30304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6386"/>
                                        </p:tgtEl>
                                        <p:attrNameLst>
                                          <p:attrName>style.visibility</p:attrName>
                                        </p:attrNameLst>
                                      </p:cBhvr>
                                      <p:to>
                                        <p:strVal val="visible"/>
                                      </p:to>
                                    </p:set>
                                    <p:anim to="" calcmode="lin" valueType="num">
                                      <p:cBhvr>
                                        <p:cTn id="12" dur="1" fill="hold"/>
                                        <p:tgtEl>
                                          <p:spTgt spid="1638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to="" calcmode="lin" valueType="num">
                                      <p:cBhvr>
                                        <p:cTn id="22" dur="1" fill="hold"/>
                                        <p:tgtEl>
                                          <p:spTgt spid="3">
                                            <p:txEl>
                                              <p:pRg st="0" end="0"/>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53"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500" fill="hold"/>
                                        <p:tgtEl>
                                          <p:spTgt spid="5"/>
                                        </p:tgtEl>
                                        <p:attrNameLst>
                                          <p:attrName>ppt_w</p:attrName>
                                        </p:attrNameLst>
                                      </p:cBhvr>
                                      <p:tavLst>
                                        <p:tav tm="0">
                                          <p:val>
                                            <p:fltVal val="0"/>
                                          </p:val>
                                        </p:tav>
                                        <p:tav tm="100000">
                                          <p:val>
                                            <p:strVal val="#ppt_w"/>
                                          </p:val>
                                        </p:tav>
                                      </p:tavLst>
                                    </p:anim>
                                    <p:anim calcmode="lin" valueType="num">
                                      <p:cBhvr>
                                        <p:cTn id="33" dur="500" fill="hold"/>
                                        <p:tgtEl>
                                          <p:spTgt spid="5"/>
                                        </p:tgtEl>
                                        <p:attrNameLst>
                                          <p:attrName>ppt_h</p:attrName>
                                        </p:attrNameLst>
                                      </p:cBhvr>
                                      <p:tavLst>
                                        <p:tav tm="0">
                                          <p:val>
                                            <p:fltVal val="0"/>
                                          </p:val>
                                        </p:tav>
                                        <p:tav tm="100000">
                                          <p:val>
                                            <p:strVal val="#ppt_h"/>
                                          </p:val>
                                        </p:tav>
                                      </p:tavLst>
                                    </p:anim>
                                    <p:animEffect transition="in" filter="fade">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8686800" cy="6525344"/>
          </a:xfrm>
          <a:solidFill>
            <a:schemeClr val="accent3">
              <a:lumMod val="20000"/>
              <a:lumOff val="80000"/>
            </a:schemeClr>
          </a:solidFill>
        </p:spPr>
        <p:txBody>
          <a:bodyPr>
            <a:normAutofit fontScale="77500" lnSpcReduction="20000"/>
          </a:bodyPr>
          <a:lstStyle/>
          <a:p>
            <a:pPr algn="ctr">
              <a:buNone/>
            </a:pPr>
            <a:r>
              <a:rPr lang="es-CO" sz="4000" b="1" dirty="0" smtClean="0">
                <a:solidFill>
                  <a:srgbClr val="FF0000"/>
                </a:solidFill>
              </a:rPr>
              <a:t>     Sus doctrinas bíblicas son peculiares.</a:t>
            </a:r>
            <a:r>
              <a:rPr lang="es-CO" sz="4000" b="1" dirty="0" smtClean="0">
                <a:solidFill>
                  <a:srgbClr val="0070C0"/>
                </a:solidFill>
              </a:rPr>
              <a:t> Diccionario: “Quiere decir  </a:t>
            </a:r>
            <a:r>
              <a:rPr lang="es-ES" sz="3600" b="1" dirty="0" smtClean="0">
                <a:solidFill>
                  <a:srgbClr val="0070C0"/>
                </a:solidFill>
              </a:rPr>
              <a:t>Que es propio y único de una persona o una cosa”</a:t>
            </a:r>
            <a:endParaRPr lang="es-CO" sz="4000" b="1" dirty="0" smtClean="0">
              <a:solidFill>
                <a:srgbClr val="0070C0"/>
              </a:solidFill>
            </a:endParaRPr>
          </a:p>
          <a:p>
            <a:pPr>
              <a:buNone/>
            </a:pPr>
            <a:r>
              <a:rPr lang="es-CO" dirty="0" smtClean="0"/>
              <a:t>     </a:t>
            </a:r>
          </a:p>
          <a:p>
            <a:pPr>
              <a:buNone/>
            </a:pPr>
            <a:r>
              <a:rPr lang="es-CO" dirty="0" smtClean="0"/>
              <a:t>     El tiempo transcurrido en 1844 fue un período de     grandes eventos.</a:t>
            </a:r>
          </a:p>
          <a:p>
            <a:pPr>
              <a:buNone/>
            </a:pPr>
            <a:r>
              <a:rPr lang="es-CO" dirty="0" smtClean="0"/>
              <a:t> </a:t>
            </a:r>
            <a:r>
              <a:rPr lang="es-CO" dirty="0" smtClean="0">
                <a:solidFill>
                  <a:srgbClr val="FF0000"/>
                </a:solidFill>
              </a:rPr>
              <a:t>1</a:t>
            </a:r>
            <a:r>
              <a:rPr lang="es-CO" dirty="0" smtClean="0"/>
              <a:t>) Abrió ante nuestros ojos asombrados la purificación del santuario que se llevaba a cabo en el cielo.</a:t>
            </a:r>
          </a:p>
          <a:p>
            <a:pPr marL="514350" indent="-514350">
              <a:buNone/>
            </a:pPr>
            <a:endParaRPr lang="es-CO" dirty="0" smtClean="0">
              <a:solidFill>
                <a:srgbClr val="FF0000"/>
              </a:solidFill>
            </a:endParaRPr>
          </a:p>
          <a:p>
            <a:pPr marL="514350" indent="-514350">
              <a:buNone/>
            </a:pPr>
            <a:r>
              <a:rPr lang="es-CO" dirty="0" smtClean="0">
                <a:solidFill>
                  <a:srgbClr val="FF0000"/>
                </a:solidFill>
              </a:rPr>
              <a:t>2</a:t>
            </a:r>
            <a:r>
              <a:rPr lang="es-CO" dirty="0" smtClean="0"/>
              <a:t>)   Tuvo una decidida relación con el pueblo de Dios sobre la tierra.</a:t>
            </a:r>
          </a:p>
          <a:p>
            <a:pPr marL="514350" indent="-514350">
              <a:buNone/>
            </a:pPr>
            <a:endParaRPr lang="es-CO" dirty="0" smtClean="0">
              <a:solidFill>
                <a:srgbClr val="FF0000"/>
              </a:solidFill>
            </a:endParaRPr>
          </a:p>
          <a:p>
            <a:pPr marL="514350" indent="-514350">
              <a:buNone/>
            </a:pPr>
            <a:r>
              <a:rPr lang="es-CO" dirty="0" smtClean="0">
                <a:solidFill>
                  <a:srgbClr val="FF0000"/>
                </a:solidFill>
              </a:rPr>
              <a:t>3</a:t>
            </a:r>
            <a:r>
              <a:rPr lang="es-CO" dirty="0" smtClean="0"/>
              <a:t>)   [También con] los mensajes del primero y segundo ángeles y con el tercero,</a:t>
            </a:r>
          </a:p>
          <a:p>
            <a:pPr marL="514350" indent="-514350">
              <a:buNone/>
            </a:pPr>
            <a:endParaRPr lang="es-CO" dirty="0" smtClean="0">
              <a:solidFill>
                <a:srgbClr val="FF0000"/>
              </a:solidFill>
            </a:endParaRPr>
          </a:p>
          <a:p>
            <a:pPr marL="514350" indent="-514350">
              <a:buNone/>
            </a:pPr>
            <a:r>
              <a:rPr lang="es-CO" dirty="0" smtClean="0">
                <a:solidFill>
                  <a:srgbClr val="FF0000"/>
                </a:solidFill>
              </a:rPr>
              <a:t>4</a:t>
            </a:r>
            <a:r>
              <a:rPr lang="es-CO" dirty="0" smtClean="0"/>
              <a:t>)   Y desplegó el estandarte en el cual estaba inscrito: </a:t>
            </a:r>
            <a:r>
              <a:rPr lang="es-CO" dirty="0" smtClean="0">
                <a:solidFill>
                  <a:srgbClr val="0070C0"/>
                </a:solidFill>
              </a:rPr>
              <a:t>"Los mandamientos de Dios y la fe de Jesús".</a:t>
            </a:r>
          </a:p>
          <a:p>
            <a:pPr>
              <a:buNone/>
            </a:pP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 to="" calcmode="lin" valueType="num">
                                      <p:cBhvr>
                                        <p:cTn id="32" dur="1" fill="hold"/>
                                        <p:tgtEl>
                                          <p:spTgt spid="3">
                                            <p:txEl>
                                              <p:pRg st="7" end="7"/>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to="" calcmode="lin" valueType="num">
                                      <p:cBhvr>
                                        <p:cTn id="37" dur="1" fill="hold"/>
                                        <p:tgtEl>
                                          <p:spTgt spid="3">
                                            <p:txEl>
                                              <p:pRg st="9" end="9"/>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Autofit/>
          </a:bodyPr>
          <a:lstStyle/>
          <a:p>
            <a:r>
              <a:rPr lang="es-CO" sz="3600" dirty="0" smtClean="0">
                <a:latin typeface="Algerian" pitchFamily="82" charset="0"/>
              </a:rPr>
              <a:t>Leamos una de las evidencias de que esta profeta es verdadera</a:t>
            </a:r>
            <a:endParaRPr lang="es-CO" sz="3600" dirty="0">
              <a:latin typeface="Algerian" pitchFamily="82" charset="0"/>
            </a:endParaRPr>
          </a:p>
        </p:txBody>
      </p:sp>
      <p:sp>
        <p:nvSpPr>
          <p:cNvPr id="3" name="2 Marcador de contenido"/>
          <p:cNvSpPr>
            <a:spLocks noGrp="1"/>
          </p:cNvSpPr>
          <p:nvPr>
            <p:ph idx="1"/>
          </p:nvPr>
        </p:nvSpPr>
        <p:spPr>
          <a:xfrm>
            <a:off x="457200" y="1600200"/>
            <a:ext cx="5482952" cy="4853136"/>
          </a:xfrm>
          <a:solidFill>
            <a:schemeClr val="accent2">
              <a:lumMod val="20000"/>
              <a:lumOff val="80000"/>
            </a:schemeClr>
          </a:solidFill>
        </p:spPr>
        <p:txBody>
          <a:bodyPr>
            <a:normAutofit fontScale="85000" lnSpcReduction="20000"/>
          </a:bodyPr>
          <a:lstStyle/>
          <a:p>
            <a:pPr>
              <a:buNone/>
            </a:pPr>
            <a:r>
              <a:rPr lang="es-CO" dirty="0" smtClean="0"/>
              <a:t>    Uno de los hitos (quiere señales) de este mensaje fue </a:t>
            </a:r>
            <a:r>
              <a:rPr lang="es-CO" dirty="0" smtClean="0">
                <a:solidFill>
                  <a:srgbClr val="0070C0"/>
                </a:solidFill>
              </a:rPr>
              <a:t>el templo de Dios, visto en el cielo por su pueblo amante de la verdad, y el arca que contenía la ley de Dios</a:t>
            </a:r>
            <a:r>
              <a:rPr lang="es-CO" dirty="0" smtClean="0"/>
              <a:t>.</a:t>
            </a:r>
          </a:p>
          <a:p>
            <a:endParaRPr lang="es-CO" dirty="0" smtClean="0"/>
          </a:p>
          <a:p>
            <a:pPr>
              <a:buNone/>
            </a:pPr>
            <a:r>
              <a:rPr lang="es-CO" dirty="0" smtClean="0"/>
              <a:t>    La luz del día de reposo del cuarto mandamiento resplandeció con sus fuertes rayos en el camino de los transgresores de la ley divina.</a:t>
            </a:r>
            <a:r>
              <a:rPr lang="es-CO" dirty="0" smtClean="0">
                <a:solidFill>
                  <a:srgbClr val="FF0000"/>
                </a:solidFill>
              </a:rPr>
              <a:t> CW 30-31 (Escrito en 1889). </a:t>
            </a:r>
            <a:r>
              <a:rPr lang="es-CO" dirty="0" smtClean="0">
                <a:solidFill>
                  <a:srgbClr val="0070C0"/>
                </a:solidFill>
              </a:rPr>
              <a:t>Note que Juan lo vio en el año 96 y la sierva del Señor en 1889.</a:t>
            </a:r>
          </a:p>
          <a:p>
            <a:endParaRPr lang="es-CO" dirty="0"/>
          </a:p>
        </p:txBody>
      </p:sp>
      <p:pic>
        <p:nvPicPr>
          <p:cNvPr id="30722" name="Picture 2" descr="http://t3.gstatic.com/images?q=tbn:ANd9GcSRvH5g-DlnhQUpSdpkpTrvLBjEA6Kpb_XKK9RU6gmkAIYV87giFg"/>
          <p:cNvPicPr>
            <a:picLocks noChangeAspect="1" noChangeArrowheads="1"/>
          </p:cNvPicPr>
          <p:nvPr/>
        </p:nvPicPr>
        <p:blipFill>
          <a:blip r:embed="rId2" cstate="print"/>
          <a:srcRect/>
          <a:stretch>
            <a:fillRect/>
          </a:stretch>
        </p:blipFill>
        <p:spPr bwMode="auto">
          <a:xfrm>
            <a:off x="6156176" y="2060848"/>
            <a:ext cx="2664296" cy="3024335"/>
          </a:xfrm>
          <a:prstGeom prst="rect">
            <a:avLst/>
          </a:prstGeom>
          <a:noFill/>
        </p:spPr>
      </p:pic>
      <p:sp>
        <p:nvSpPr>
          <p:cNvPr id="5" name="4 Rectángulo"/>
          <p:cNvSpPr/>
          <p:nvPr/>
        </p:nvSpPr>
        <p:spPr>
          <a:xfrm>
            <a:off x="6444208" y="5301208"/>
            <a:ext cx="2376264" cy="461665"/>
          </a:xfrm>
          <a:prstGeom prst="rect">
            <a:avLst/>
          </a:prstGeom>
          <a:solidFill>
            <a:srgbClr val="FFC000"/>
          </a:solidFill>
        </p:spPr>
        <p:txBody>
          <a:bodyPr wrap="square">
            <a:spAutoFit/>
          </a:bodyPr>
          <a:lstStyle/>
          <a:p>
            <a:r>
              <a:rPr lang="es-CO" sz="2400" dirty="0" smtClean="0"/>
              <a:t>Lea Apoc. 11:19.</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30722"/>
                                        </p:tgtEl>
                                        <p:attrNameLst>
                                          <p:attrName>style.visibility</p:attrName>
                                        </p:attrNameLst>
                                      </p:cBhvr>
                                      <p:to>
                                        <p:strVal val="visible"/>
                                      </p:to>
                                    </p:set>
                                    <p:anim to="" calcmode="lin" valueType="num">
                                      <p:cBhvr>
                                        <p:cTn id="16" dur="1" fill="hold"/>
                                        <p:tgtEl>
                                          <p:spTgt spid="30722"/>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3">
                                            <p:bg/>
                                          </p:spTgt>
                                        </p:tgtEl>
                                        <p:attrNameLst>
                                          <p:attrName>style.visibility</p:attrName>
                                        </p:attrNameLst>
                                      </p:cBhvr>
                                      <p:to>
                                        <p:strVal val="visible"/>
                                      </p:to>
                                    </p:set>
                                    <p:anim to="" calcmode="lin" valueType="num">
                                      <p:cBhvr>
                                        <p:cTn id="21" dur="1" fill="hold"/>
                                        <p:tgtEl>
                                          <p:spTgt spid="3">
                                            <p:bg/>
                                          </p:spTgt>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 to="" calcmode="lin" valueType="num">
                                      <p:cBhvr>
                                        <p:cTn id="26" dur="1" fill="hold"/>
                                        <p:tgtEl>
                                          <p:spTgt spid="3">
                                            <p:txEl>
                                              <p:pRg st="0" end="0"/>
                                            </p:txEl>
                                          </p:spTgt>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to="" calcmode="lin" valueType="num">
                                      <p:cBhvr>
                                        <p:cTn id="31" dur="1" fill="hold"/>
                                        <p:tgtEl>
                                          <p:spTgt spid="3">
                                            <p:txEl>
                                              <p:pRg st="2" end="2"/>
                                            </p:txEl>
                                          </p:spTgt>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43"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
                                        <p:tgtEl>
                                          <p:spTgt spid="5"/>
                                        </p:tgtEl>
                                      </p:cBhvr>
                                    </p:animEffect>
                                    <p:anim calcmode="lin" valueType="num">
                                      <p:cBhvr>
                                        <p:cTn id="37" dur="400" fill="hold"/>
                                        <p:tgtEl>
                                          <p:spTgt spid="5"/>
                                        </p:tgtEl>
                                        <p:attrNameLst>
                                          <p:attrName>ppt_x</p:attrName>
                                        </p:attrNameLst>
                                      </p:cBhvr>
                                      <p:tavLst>
                                        <p:tav tm="0">
                                          <p:val>
                                            <p:strVal val="#ppt_x"/>
                                          </p:val>
                                        </p:tav>
                                        <p:tav tm="100000">
                                          <p:val>
                                            <p:strVal val="#ppt_x"/>
                                          </p:val>
                                        </p:tav>
                                      </p:tavLst>
                                    </p:anim>
                                    <p:anim calcmode="lin" valueType="num">
                                      <p:cBhvr>
                                        <p:cTn id="38" dur="400" fill="hold"/>
                                        <p:tgtEl>
                                          <p:spTgt spid="5"/>
                                        </p:tgtEl>
                                        <p:attrNameLst>
                                          <p:attrName>ppt_y</p:attrName>
                                        </p:attrNameLst>
                                      </p:cBhvr>
                                      <p:tavLst>
                                        <p:tav tm="0">
                                          <p:val>
                                            <p:strVal val="#ppt_y+0.31"/>
                                          </p:val>
                                        </p:tav>
                                        <p:tav tm="100000">
                                          <p:val>
                                            <p:strVal val="#ppt_y+0.31"/>
                                          </p:val>
                                        </p:tav>
                                      </p:tavLst>
                                    </p:anim>
                                    <p:anim calcmode="lin" valueType="num">
                                      <p:cBhvr>
                                        <p:cTn id="39"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0"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8686800" cy="1152128"/>
          </a:xfrm>
          <a:solidFill>
            <a:srgbClr val="002060"/>
          </a:solidFill>
        </p:spPr>
        <p:txBody>
          <a:bodyPr>
            <a:normAutofit lnSpcReduction="10000"/>
          </a:bodyPr>
          <a:lstStyle/>
          <a:p>
            <a:pPr>
              <a:buNone/>
            </a:pPr>
            <a:r>
              <a:rPr lang="es-CO" sz="3800" b="1" dirty="0" smtClean="0">
                <a:solidFill>
                  <a:srgbClr val="FF0000"/>
                </a:solidFill>
              </a:rPr>
              <a:t>    </a:t>
            </a:r>
            <a:r>
              <a:rPr lang="es-CO" sz="3800" b="1" dirty="0" smtClean="0">
                <a:solidFill>
                  <a:srgbClr val="FFFF00"/>
                </a:solidFill>
                <a:latin typeface="Algerian" pitchFamily="82" charset="0"/>
              </a:rPr>
              <a:t>La misión distintiva de los adventistas del séptimo día </a:t>
            </a:r>
            <a:endParaRPr lang="es-CO" dirty="0" smtClean="0"/>
          </a:p>
          <a:p>
            <a:endParaRPr lang="es-CO" dirty="0" smtClean="0"/>
          </a:p>
          <a:p>
            <a:endParaRPr lang="es-CO" dirty="0"/>
          </a:p>
        </p:txBody>
      </p:sp>
      <p:sp>
        <p:nvSpPr>
          <p:cNvPr id="4" name="3 Rectángulo"/>
          <p:cNvSpPr/>
          <p:nvPr/>
        </p:nvSpPr>
        <p:spPr>
          <a:xfrm>
            <a:off x="323528" y="1988841"/>
            <a:ext cx="5832648" cy="4524315"/>
          </a:xfrm>
          <a:prstGeom prst="rect">
            <a:avLst/>
          </a:prstGeom>
          <a:solidFill>
            <a:schemeClr val="accent2">
              <a:lumMod val="20000"/>
              <a:lumOff val="80000"/>
            </a:schemeClr>
          </a:solidFill>
        </p:spPr>
        <p:txBody>
          <a:bodyPr wrap="square">
            <a:spAutoFit/>
          </a:bodyPr>
          <a:lstStyle/>
          <a:p>
            <a:pPr>
              <a:buNone/>
            </a:pPr>
            <a:r>
              <a:rPr lang="es-CO" sz="2800" dirty="0" smtClean="0"/>
              <a:t> </a:t>
            </a:r>
            <a:r>
              <a:rPr lang="es-CO" sz="3200" dirty="0" smtClean="0"/>
              <a:t>(Lo anterior indica que) </a:t>
            </a:r>
            <a:r>
              <a:rPr lang="es-CO" sz="3200" u="sng" dirty="0" smtClean="0">
                <a:solidFill>
                  <a:srgbClr val="0070C0"/>
                </a:solidFill>
              </a:rPr>
              <a:t>El Señor nos ha hecho los depositarios de su ley</a:t>
            </a:r>
            <a:r>
              <a:rPr lang="es-CO" sz="3200" dirty="0" smtClean="0"/>
              <a:t>; (como lo fue el pueblo de Israel), nos ha confiado una verdad sagrada y eterna, que debe darse a otros mediante advertencias fieles, reprensiones y [palabras de] aliento. </a:t>
            </a:r>
            <a:r>
              <a:rPr lang="es-CO" sz="3200" dirty="0" smtClean="0">
                <a:solidFill>
                  <a:srgbClr val="FF0000"/>
                </a:solidFill>
              </a:rPr>
              <a:t>5T 381 (1885). </a:t>
            </a:r>
          </a:p>
        </p:txBody>
      </p:sp>
      <p:pic>
        <p:nvPicPr>
          <p:cNvPr id="11266" name="Picture 2" descr="http://t1.gstatic.com/images?q=tbn:ANd9GcRA_ovxLtM6lDnIfWroJAJYN1-vY-tmDpN3FTV9ksNRxVd01-3sqg"/>
          <p:cNvPicPr>
            <a:picLocks noChangeAspect="1" noChangeArrowheads="1"/>
          </p:cNvPicPr>
          <p:nvPr/>
        </p:nvPicPr>
        <p:blipFill>
          <a:blip r:embed="rId2" cstate="print"/>
          <a:srcRect/>
          <a:stretch>
            <a:fillRect/>
          </a:stretch>
        </p:blipFill>
        <p:spPr bwMode="auto">
          <a:xfrm>
            <a:off x="6156176" y="1988840"/>
            <a:ext cx="2808312" cy="2880320"/>
          </a:xfrm>
          <a:prstGeom prst="rect">
            <a:avLst/>
          </a:prstGeom>
          <a:noFill/>
        </p:spPr>
      </p:pic>
      <p:sp>
        <p:nvSpPr>
          <p:cNvPr id="5" name="4 Rectángulo"/>
          <p:cNvSpPr/>
          <p:nvPr/>
        </p:nvSpPr>
        <p:spPr>
          <a:xfrm>
            <a:off x="6156176" y="4941168"/>
            <a:ext cx="2808312" cy="1323439"/>
          </a:xfrm>
          <a:prstGeom prst="rect">
            <a:avLst/>
          </a:prstGeom>
          <a:solidFill>
            <a:srgbClr val="92D050"/>
          </a:solidFill>
        </p:spPr>
        <p:txBody>
          <a:bodyPr wrap="square">
            <a:spAutoFit/>
          </a:bodyPr>
          <a:lstStyle/>
          <a:p>
            <a:pPr algn="ctr"/>
            <a:r>
              <a:rPr lang="es-CO" sz="2000" b="1" dirty="0" smtClean="0"/>
              <a:t>En 1889 la sierva del Señor vio que el sábado  “resplandeció con sus fuertes rayos”.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11266"/>
                                        </p:tgtEl>
                                        <p:attrNameLst>
                                          <p:attrName>style.visibility</p:attrName>
                                        </p:attrNameLst>
                                      </p:cBhvr>
                                      <p:to>
                                        <p:strVal val="visible"/>
                                      </p:to>
                                    </p:set>
                                    <p:animEffect transition="in" filter="fade">
                                      <p:cBhvr>
                                        <p:cTn id="17" dur="100"/>
                                        <p:tgtEl>
                                          <p:spTgt spid="11266"/>
                                        </p:tgtEl>
                                      </p:cBhvr>
                                    </p:animEffect>
                                    <p:anim calcmode="lin" valueType="num">
                                      <p:cBhvr>
                                        <p:cTn id="18" dur="400" fill="hold"/>
                                        <p:tgtEl>
                                          <p:spTgt spid="11266"/>
                                        </p:tgtEl>
                                        <p:attrNameLst>
                                          <p:attrName>ppt_x</p:attrName>
                                        </p:attrNameLst>
                                      </p:cBhvr>
                                      <p:tavLst>
                                        <p:tav tm="0">
                                          <p:val>
                                            <p:strVal val="#ppt_x"/>
                                          </p:val>
                                        </p:tav>
                                        <p:tav tm="100000">
                                          <p:val>
                                            <p:strVal val="#ppt_x"/>
                                          </p:val>
                                        </p:tav>
                                      </p:tavLst>
                                    </p:anim>
                                    <p:anim calcmode="lin" valueType="num">
                                      <p:cBhvr>
                                        <p:cTn id="19" dur="400" fill="hold"/>
                                        <p:tgtEl>
                                          <p:spTgt spid="11266"/>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1126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1126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
                                        <p:tgtEl>
                                          <p:spTgt spid="4"/>
                                        </p:tgtEl>
                                      </p:cBhvr>
                                    </p:animEffect>
                                    <p:anim calcmode="lin" valueType="num">
                                      <p:cBhvr>
                                        <p:cTn id="27" dur="400" fill="hold"/>
                                        <p:tgtEl>
                                          <p:spTgt spid="4"/>
                                        </p:tgtEl>
                                        <p:attrNameLst>
                                          <p:attrName>ppt_x</p:attrName>
                                        </p:attrNameLst>
                                      </p:cBhvr>
                                      <p:tavLst>
                                        <p:tav tm="0">
                                          <p:val>
                                            <p:strVal val="#ppt_x"/>
                                          </p:val>
                                        </p:tav>
                                        <p:tav tm="100000">
                                          <p:val>
                                            <p:strVal val="#ppt_x"/>
                                          </p:val>
                                        </p:tav>
                                      </p:tavLst>
                                    </p:anim>
                                    <p:anim calcmode="lin" valueType="num">
                                      <p:cBhvr>
                                        <p:cTn id="28" dur="400" fill="hold"/>
                                        <p:tgtEl>
                                          <p:spTgt spid="4"/>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3">
              <a:lumMod val="20000"/>
              <a:lumOff val="80000"/>
            </a:schemeClr>
          </a:solidFill>
        </p:spPr>
        <p:txBody>
          <a:bodyPr>
            <a:normAutofit fontScale="77500" lnSpcReduction="20000"/>
          </a:bodyPr>
          <a:lstStyle/>
          <a:p>
            <a:pPr algn="ctr">
              <a:buNone/>
            </a:pPr>
            <a:endParaRPr lang="es-CO" sz="3800" b="1" dirty="0" smtClean="0">
              <a:solidFill>
                <a:srgbClr val="FF0000"/>
              </a:solidFill>
              <a:latin typeface="Algerian" pitchFamily="82" charset="0"/>
            </a:endParaRPr>
          </a:p>
          <a:p>
            <a:pPr algn="ctr">
              <a:buNone/>
            </a:pPr>
            <a:r>
              <a:rPr lang="es-CO" sz="3800" b="1" dirty="0" smtClean="0">
                <a:solidFill>
                  <a:srgbClr val="FF0000"/>
                </a:solidFill>
                <a:latin typeface="Algerian" pitchFamily="82" charset="0"/>
              </a:rPr>
              <a:t>¿Qué particularidad tiene este pueblo?</a:t>
            </a:r>
          </a:p>
          <a:p>
            <a:pPr>
              <a:buNone/>
            </a:pPr>
            <a:endParaRPr lang="es-CO" dirty="0" smtClean="0"/>
          </a:p>
          <a:p>
            <a:pPr>
              <a:buNone/>
            </a:pPr>
            <a:r>
              <a:rPr lang="es-CO" dirty="0" smtClean="0"/>
              <a:t>    </a:t>
            </a:r>
            <a:r>
              <a:rPr lang="es-CO" dirty="0" smtClean="0">
                <a:solidFill>
                  <a:srgbClr val="FF0000"/>
                </a:solidFill>
              </a:rPr>
              <a:t> </a:t>
            </a:r>
            <a:r>
              <a:rPr lang="es-CO" b="1" dirty="0" smtClean="0">
                <a:solidFill>
                  <a:srgbClr val="FF0000"/>
                </a:solidFill>
              </a:rPr>
              <a:t>Ezequiel 20:12.</a:t>
            </a:r>
            <a:r>
              <a:rPr lang="es-CO" dirty="0" smtClean="0"/>
              <a:t>  </a:t>
            </a:r>
            <a:r>
              <a:rPr lang="es-CO" b="1" dirty="0" smtClean="0"/>
              <a:t>“Y diles también mis sábados que fuesen por señal entre mí y ellos”</a:t>
            </a:r>
            <a:r>
              <a:rPr lang="es-CO" dirty="0" smtClean="0"/>
              <a:t>.  </a:t>
            </a:r>
            <a:r>
              <a:rPr lang="es-CO" dirty="0" smtClean="0">
                <a:solidFill>
                  <a:srgbClr val="0070C0"/>
                </a:solidFill>
              </a:rPr>
              <a:t>Los adventistas del séptimo día han sido elegidos por Dios como pueblo particular, separado del mundo.</a:t>
            </a:r>
            <a:r>
              <a:rPr lang="es-CO" dirty="0" smtClean="0"/>
              <a:t> </a:t>
            </a:r>
          </a:p>
          <a:p>
            <a:pPr>
              <a:buNone/>
            </a:pPr>
            <a:endParaRPr lang="es-CO" dirty="0" smtClean="0"/>
          </a:p>
          <a:p>
            <a:pPr>
              <a:buNone/>
            </a:pPr>
            <a:r>
              <a:rPr lang="es-CO" dirty="0" smtClean="0"/>
              <a:t>     </a:t>
            </a:r>
            <a:r>
              <a:rPr lang="es-CO" b="1" dirty="0" smtClean="0">
                <a:solidFill>
                  <a:srgbClr val="FF0000"/>
                </a:solidFill>
              </a:rPr>
              <a:t>Hebreos 8:10</a:t>
            </a:r>
            <a:r>
              <a:rPr lang="es-CO" dirty="0" smtClean="0"/>
              <a:t>.  Por lo cual, este es el pacto que ordenaré á la casa de Israel Después de aquellos días, dice el Señor: </a:t>
            </a:r>
            <a:r>
              <a:rPr lang="es-CO" dirty="0" smtClean="0">
                <a:solidFill>
                  <a:srgbClr val="0070C0"/>
                </a:solidFill>
              </a:rPr>
              <a:t>Daré mis leyes en el alma de ellos, Y sobre el corazón de ellos las escribiré; Y seré á ellos por Dios, Y ellos me serán á mí por pueblo:</a:t>
            </a:r>
          </a:p>
          <a:p>
            <a:pPr>
              <a:buNone/>
            </a:pPr>
            <a:endParaRPr lang="es-CO" dirty="0" smtClean="0"/>
          </a:p>
          <a:p>
            <a:pPr>
              <a:buNone/>
            </a:pPr>
            <a:r>
              <a:rPr lang="es-CO" dirty="0" smtClean="0"/>
              <a:t>     (Equipados) con el gran instrumento de la verdad, los ha sacado de la cantera del mundo y los ha relacionado consigo.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 to="" calcmode="lin" valueType="num">
                                      <p:cBhvr>
                                        <p:cTn id="27"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5616624" cy="4464496"/>
          </a:xfrm>
          <a:solidFill>
            <a:schemeClr val="accent1">
              <a:lumMod val="20000"/>
              <a:lumOff val="80000"/>
            </a:schemeClr>
          </a:solidFill>
        </p:spPr>
        <p:txBody>
          <a:bodyPr>
            <a:normAutofit fontScale="85000" lnSpcReduction="10000"/>
          </a:bodyPr>
          <a:lstStyle/>
          <a:p>
            <a:pPr algn="ctr">
              <a:buNone/>
            </a:pPr>
            <a:r>
              <a:rPr lang="es-CO" dirty="0" smtClean="0"/>
              <a:t>    Ha hecho de ellos representantes suyos, </a:t>
            </a:r>
            <a:r>
              <a:rPr lang="es-CO" u="sng" dirty="0" smtClean="0">
                <a:solidFill>
                  <a:srgbClr val="0070C0"/>
                </a:solidFill>
              </a:rPr>
              <a:t>y los ha llamado sus embajadores durante esta última fase de la obra de salvación.</a:t>
            </a:r>
            <a:r>
              <a:rPr lang="es-CO" dirty="0" smtClean="0"/>
              <a:t> Les ha encargado que proclamen al mundo la mayor suma de verdad que se haya confiado alguna vez a seres mortales, las advertencias más solemnes y terribles que Dios haya enviado alguna vez a los hombres.</a:t>
            </a:r>
            <a:r>
              <a:rPr lang="es-CO" dirty="0" smtClean="0">
                <a:solidFill>
                  <a:srgbClr val="FF0000"/>
                </a:solidFill>
              </a:rPr>
              <a:t>3JT 140 (Escrito en 1902). </a:t>
            </a:r>
          </a:p>
          <a:p>
            <a:endParaRPr lang="es-CO" dirty="0"/>
          </a:p>
        </p:txBody>
      </p:sp>
      <p:pic>
        <p:nvPicPr>
          <p:cNvPr id="32770" name="Picture 2" descr="http://t1.gstatic.com/images?q=tbn:ANd9GcSs0AagAsI6CGBjwWgntOgHBikGmyxAiNzD30pjSy8uBwt-8E_y"/>
          <p:cNvPicPr>
            <a:picLocks noChangeAspect="1" noChangeArrowheads="1"/>
          </p:cNvPicPr>
          <p:nvPr/>
        </p:nvPicPr>
        <p:blipFill>
          <a:blip r:embed="rId2" cstate="print"/>
          <a:srcRect/>
          <a:stretch>
            <a:fillRect/>
          </a:stretch>
        </p:blipFill>
        <p:spPr bwMode="auto">
          <a:xfrm>
            <a:off x="5868144" y="332656"/>
            <a:ext cx="2952328" cy="4464496"/>
          </a:xfrm>
          <a:prstGeom prst="rect">
            <a:avLst/>
          </a:prstGeom>
          <a:noFill/>
        </p:spPr>
      </p:pic>
      <p:sp>
        <p:nvSpPr>
          <p:cNvPr id="5" name="4 Rectángulo"/>
          <p:cNvSpPr/>
          <p:nvPr/>
        </p:nvSpPr>
        <p:spPr>
          <a:xfrm>
            <a:off x="251520" y="4941168"/>
            <a:ext cx="8568952" cy="1631216"/>
          </a:xfrm>
          <a:prstGeom prst="rect">
            <a:avLst/>
          </a:prstGeom>
          <a:solidFill>
            <a:srgbClr val="FFC000"/>
          </a:solidFill>
        </p:spPr>
        <p:txBody>
          <a:bodyPr wrap="square">
            <a:spAutoFit/>
          </a:bodyPr>
          <a:lstStyle/>
          <a:p>
            <a:r>
              <a:rPr lang="es-CO" sz="2000" b="1" dirty="0" smtClean="0"/>
              <a:t> Nota. En el año 57 d.C. Pablo dijo: “Así que, somos embajadores en nombre de Cristo, como si Dios rogase por medio de nosotros; os rogamos en nombre de Cristo: Reconciliaos con Dios” </a:t>
            </a:r>
            <a:r>
              <a:rPr lang="es-CO" sz="2000" b="1" dirty="0" smtClean="0">
                <a:solidFill>
                  <a:srgbClr val="FF0000"/>
                </a:solidFill>
              </a:rPr>
              <a:t>(2 Cor. 5:20)</a:t>
            </a:r>
            <a:r>
              <a:rPr lang="es-CO" sz="2000" b="1" dirty="0" smtClean="0"/>
              <a:t>. Y la sierva del Señor dice 1845 años después:  “Ha hecho de ellos representantes suyos, y los ha llamado sus embajadores durante esta última fase de la obra de salvación”. </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additive="base">
                                        <p:cTn id="7" dur="500" fill="hold"/>
                                        <p:tgtEl>
                                          <p:spTgt spid="32770"/>
                                        </p:tgtEl>
                                        <p:attrNameLst>
                                          <p:attrName>ppt_x</p:attrName>
                                        </p:attrNameLst>
                                      </p:cBhvr>
                                      <p:tavLst>
                                        <p:tav tm="0">
                                          <p:val>
                                            <p:strVal val="#ppt_x"/>
                                          </p:val>
                                        </p:tav>
                                        <p:tav tm="100000">
                                          <p:val>
                                            <p:strVal val="#ppt_x"/>
                                          </p:val>
                                        </p:tav>
                                      </p:tavLst>
                                    </p:anim>
                                    <p:anim calcmode="lin" valueType="num">
                                      <p:cBhvr additive="base">
                                        <p:cTn id="8" dur="500" fill="hold"/>
                                        <p:tgtEl>
                                          <p:spTgt spid="3277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3"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fade">
                                      <p:cBhvr>
                                        <p:cTn id="13" dur="100"/>
                                        <p:tgtEl>
                                          <p:spTgt spid="3">
                                            <p:bg/>
                                          </p:spTgt>
                                        </p:tgtEl>
                                      </p:cBhvr>
                                    </p:animEffect>
                                    <p:anim calcmode="lin" valueType="num">
                                      <p:cBhvr>
                                        <p:cTn id="14" dur="400" fill="hold"/>
                                        <p:tgtEl>
                                          <p:spTgt spid="3">
                                            <p:bg/>
                                          </p:spTgt>
                                        </p:tgtEl>
                                        <p:attrNameLst>
                                          <p:attrName>ppt_x</p:attrName>
                                        </p:attrNameLst>
                                      </p:cBhvr>
                                      <p:tavLst>
                                        <p:tav tm="0">
                                          <p:val>
                                            <p:strVal val="#ppt_x"/>
                                          </p:val>
                                        </p:tav>
                                        <p:tav tm="100000">
                                          <p:val>
                                            <p:strVal val="#ppt_x"/>
                                          </p:val>
                                        </p:tav>
                                      </p:tavLst>
                                    </p:anim>
                                    <p:anim calcmode="lin" valueType="num">
                                      <p:cBhvr>
                                        <p:cTn id="15" dur="400" fill="hold"/>
                                        <p:tgtEl>
                                          <p:spTgt spid="3">
                                            <p:bg/>
                                          </p:spTgt>
                                        </p:tgtEl>
                                        <p:attrNameLst>
                                          <p:attrName>ppt_y</p:attrName>
                                        </p:attrNameLst>
                                      </p:cBhvr>
                                      <p:tavLst>
                                        <p:tav tm="0">
                                          <p:val>
                                            <p:strVal val="#ppt_y+0.31"/>
                                          </p:val>
                                        </p:tav>
                                        <p:tav tm="100000">
                                          <p:val>
                                            <p:strVal val="#ppt_y+0.31"/>
                                          </p:val>
                                        </p:tav>
                                      </p:tavLst>
                                    </p:anim>
                                    <p:anim calcmode="lin" valueType="num">
                                      <p:cBhvr>
                                        <p:cTn id="16"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7"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100"/>
                                        <p:tgtEl>
                                          <p:spTgt spid="3">
                                            <p:txEl>
                                              <p:pRg st="0" end="0"/>
                                            </p:txEl>
                                          </p:spTgt>
                                        </p:tgtEl>
                                      </p:cBhvr>
                                    </p:animEffect>
                                    <p:anim calcmode="lin" valueType="num">
                                      <p:cBhvr>
                                        <p:cTn id="23"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4"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
                                        <p:tgtEl>
                                          <p:spTgt spid="5"/>
                                        </p:tgtEl>
                                      </p:cBhvr>
                                    </p:animEffect>
                                    <p:anim calcmode="lin" valueType="num">
                                      <p:cBhvr>
                                        <p:cTn id="32" dur="400" fill="hold"/>
                                        <p:tgtEl>
                                          <p:spTgt spid="5"/>
                                        </p:tgtEl>
                                        <p:attrNameLst>
                                          <p:attrName>ppt_x</p:attrName>
                                        </p:attrNameLst>
                                      </p:cBhvr>
                                      <p:tavLst>
                                        <p:tav tm="0">
                                          <p:val>
                                            <p:strVal val="#ppt_x"/>
                                          </p:val>
                                        </p:tav>
                                        <p:tav tm="100000">
                                          <p:val>
                                            <p:strVal val="#ppt_x"/>
                                          </p:val>
                                        </p:tav>
                                      </p:tavLst>
                                    </p:anim>
                                    <p:anim calcmode="lin" valueType="num">
                                      <p:cBhvr>
                                        <p:cTn id="33" dur="400" fill="hold"/>
                                        <p:tgtEl>
                                          <p:spTgt spid="5"/>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834880" cy="5721499"/>
          </a:xfrm>
          <a:solidFill>
            <a:schemeClr val="accent2">
              <a:lumMod val="60000"/>
              <a:lumOff val="40000"/>
            </a:schemeClr>
          </a:solidFill>
        </p:spPr>
        <p:txBody>
          <a:bodyPr>
            <a:normAutofit fontScale="92500" lnSpcReduction="10000"/>
          </a:bodyPr>
          <a:lstStyle/>
          <a:p>
            <a:pPr algn="ctr">
              <a:buNone/>
            </a:pPr>
            <a:r>
              <a:rPr lang="es-CO" dirty="0" smtClean="0"/>
              <a:t>     En un sentido muy especial, los adventistas del séptimo día han sido colocados en el mundo como </a:t>
            </a:r>
            <a:r>
              <a:rPr lang="es-CO" u="sng" dirty="0" smtClean="0">
                <a:solidFill>
                  <a:srgbClr val="0070C0"/>
                </a:solidFill>
              </a:rPr>
              <a:t>centinelas y transmisores de luz</a:t>
            </a:r>
            <a:r>
              <a:rPr lang="es-CO" dirty="0" smtClean="0"/>
              <a:t>.</a:t>
            </a:r>
          </a:p>
          <a:p>
            <a:pPr algn="ctr">
              <a:buNone/>
            </a:pPr>
            <a:endParaRPr lang="es-CO" dirty="0" smtClean="0"/>
          </a:p>
          <a:p>
            <a:pPr algn="ctr">
              <a:buNone/>
            </a:pPr>
            <a:r>
              <a:rPr lang="es-CO" dirty="0" smtClean="0"/>
              <a:t>   A ellos ha sido confiada la tarea de dirigir la </a:t>
            </a:r>
            <a:r>
              <a:rPr lang="es-CO" u="sng" dirty="0" smtClean="0">
                <a:solidFill>
                  <a:srgbClr val="0070C0"/>
                </a:solidFill>
              </a:rPr>
              <a:t>última amonestación a un mundo que perece.</a:t>
            </a:r>
            <a:r>
              <a:rPr lang="es-CO" dirty="0" smtClean="0"/>
              <a:t> La Palabra de Dios proyecta sobre ellos una luz maravillosa. </a:t>
            </a:r>
          </a:p>
          <a:p>
            <a:endParaRPr lang="es-CO" dirty="0" smtClean="0"/>
          </a:p>
        </p:txBody>
      </p:sp>
      <p:pic>
        <p:nvPicPr>
          <p:cNvPr id="10244" name="Picture 4" descr="http://t2.gstatic.com/images?q=tbn:ANd9GcTAk4d5J0TXf2wRzKivwr9_iKLWybVJTvhq7hfgJXYyTDwOrQ04"/>
          <p:cNvPicPr>
            <a:picLocks noChangeAspect="1" noChangeArrowheads="1"/>
          </p:cNvPicPr>
          <p:nvPr/>
        </p:nvPicPr>
        <p:blipFill>
          <a:blip r:embed="rId2" cstate="print"/>
          <a:srcRect/>
          <a:stretch>
            <a:fillRect/>
          </a:stretch>
        </p:blipFill>
        <p:spPr bwMode="auto">
          <a:xfrm>
            <a:off x="5292080" y="404664"/>
            <a:ext cx="3528392" cy="2376264"/>
          </a:xfrm>
          <a:prstGeom prst="rect">
            <a:avLst/>
          </a:prstGeom>
          <a:noFill/>
        </p:spPr>
      </p:pic>
      <p:pic>
        <p:nvPicPr>
          <p:cNvPr id="10242" name="Picture 2" descr="http://a5.sphotos.ak.fbcdn.net/hphotos-ak-snc7/301270_205678796157591_100001464165491_573589_5052583_n.jpg"/>
          <p:cNvPicPr>
            <a:picLocks noChangeAspect="1" noChangeArrowheads="1"/>
          </p:cNvPicPr>
          <p:nvPr/>
        </p:nvPicPr>
        <p:blipFill>
          <a:blip r:embed="rId3" cstate="print"/>
          <a:srcRect/>
          <a:stretch>
            <a:fillRect/>
          </a:stretch>
        </p:blipFill>
        <p:spPr bwMode="auto">
          <a:xfrm>
            <a:off x="5364088" y="3140968"/>
            <a:ext cx="3528392" cy="2088232"/>
          </a:xfrm>
          <a:prstGeom prst="rect">
            <a:avLst/>
          </a:prstGeom>
          <a:noFill/>
        </p:spPr>
      </p:pic>
      <p:sp>
        <p:nvSpPr>
          <p:cNvPr id="5" name="4 Rectángulo"/>
          <p:cNvSpPr/>
          <p:nvPr/>
        </p:nvSpPr>
        <p:spPr>
          <a:xfrm>
            <a:off x="5364088" y="5301207"/>
            <a:ext cx="3528392" cy="1015663"/>
          </a:xfrm>
          <a:prstGeom prst="rect">
            <a:avLst/>
          </a:prstGeom>
          <a:solidFill>
            <a:srgbClr val="FFFF00"/>
          </a:solidFill>
        </p:spPr>
        <p:txBody>
          <a:bodyPr wrap="square">
            <a:spAutoFit/>
          </a:bodyPr>
          <a:lstStyle/>
          <a:p>
            <a:pPr algn="ctr"/>
            <a:r>
              <a:rPr lang="es-CO" sz="2000" b="1" dirty="0" smtClean="0"/>
              <a:t>En centinela esta puesto para que “toque la trompeta y aviso el pueblo” </a:t>
            </a:r>
            <a:r>
              <a:rPr lang="es-CO" sz="2000" b="1" dirty="0" smtClean="0">
                <a:solidFill>
                  <a:srgbClr val="FF0000"/>
                </a:solidFill>
              </a:rPr>
              <a:t>(Ezequiel 33:3).</a:t>
            </a:r>
            <a:endParaRPr lang="es-CO" sz="1600" b="1"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44"/>
                                        </p:tgtEl>
                                        <p:attrNameLst>
                                          <p:attrName>style.visibility</p:attrName>
                                        </p:attrNameLst>
                                      </p:cBhvr>
                                      <p:to>
                                        <p:strVal val="visible"/>
                                      </p:to>
                                    </p:set>
                                    <p:anim to="" calcmode="lin" valueType="num">
                                      <p:cBhvr>
                                        <p:cTn id="7" dur="1" fill="hold"/>
                                        <p:tgtEl>
                                          <p:spTgt spid="1024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p:cTn id="12" dur="1000" fill="hold"/>
                                        <p:tgtEl>
                                          <p:spTgt spid="3">
                                            <p:bg/>
                                          </p:spTgt>
                                        </p:tgtEl>
                                        <p:attrNameLst>
                                          <p:attrName>ppt_w</p:attrName>
                                        </p:attrNameLst>
                                      </p:cBhvr>
                                      <p:tavLst>
                                        <p:tav tm="0">
                                          <p:val>
                                            <p:strVal val="#ppt_w*0.70"/>
                                          </p:val>
                                        </p:tav>
                                        <p:tav tm="100000">
                                          <p:val>
                                            <p:strVal val="#ppt_w"/>
                                          </p:val>
                                        </p:tav>
                                      </p:tavLst>
                                    </p:anim>
                                    <p:anim calcmode="lin" valueType="num">
                                      <p:cBhvr>
                                        <p:cTn id="13" dur="1000" fill="hold"/>
                                        <p:tgtEl>
                                          <p:spTgt spid="3">
                                            <p:bg/>
                                          </p:spTgt>
                                        </p:tgtEl>
                                        <p:attrNameLst>
                                          <p:attrName>ppt_h</p:attrName>
                                        </p:attrNameLst>
                                      </p:cBhvr>
                                      <p:tavLst>
                                        <p:tav tm="0">
                                          <p:val>
                                            <p:strVal val="#ppt_h"/>
                                          </p:val>
                                        </p:tav>
                                        <p:tav tm="100000">
                                          <p:val>
                                            <p:strVal val="#ppt_h"/>
                                          </p:val>
                                        </p:tav>
                                      </p:tavLst>
                                    </p:anim>
                                    <p:animEffect transition="in" filter="fade">
                                      <p:cBhvr>
                                        <p:cTn id="14" dur="10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20"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nodeType="clickEffect">
                                  <p:stCondLst>
                                    <p:cond delay="0"/>
                                  </p:stCondLst>
                                  <p:childTnLst>
                                    <p:set>
                                      <p:cBhvr>
                                        <p:cTn id="25" dur="1" fill="hold">
                                          <p:stCondLst>
                                            <p:cond delay="0"/>
                                          </p:stCondLst>
                                        </p:cTn>
                                        <p:tgtEl>
                                          <p:spTgt spid="10242"/>
                                        </p:tgtEl>
                                        <p:attrNameLst>
                                          <p:attrName>style.visibility</p:attrName>
                                        </p:attrNameLst>
                                      </p:cBhvr>
                                      <p:to>
                                        <p:strVal val="visible"/>
                                      </p:to>
                                    </p:set>
                                    <p:animEffect transition="in" filter="fade">
                                      <p:cBhvr>
                                        <p:cTn id="26" dur="100"/>
                                        <p:tgtEl>
                                          <p:spTgt spid="10242"/>
                                        </p:tgtEl>
                                      </p:cBhvr>
                                    </p:animEffect>
                                    <p:anim calcmode="lin" valueType="num">
                                      <p:cBhvr>
                                        <p:cTn id="27" dur="400" fill="hold"/>
                                        <p:tgtEl>
                                          <p:spTgt spid="10242"/>
                                        </p:tgtEl>
                                        <p:attrNameLst>
                                          <p:attrName>ppt_x</p:attrName>
                                        </p:attrNameLst>
                                      </p:cBhvr>
                                      <p:tavLst>
                                        <p:tav tm="0">
                                          <p:val>
                                            <p:strVal val="#ppt_x"/>
                                          </p:val>
                                        </p:tav>
                                        <p:tav tm="100000">
                                          <p:val>
                                            <p:strVal val="#ppt_x"/>
                                          </p:val>
                                        </p:tav>
                                      </p:tavLst>
                                    </p:anim>
                                    <p:anim calcmode="lin" valueType="num">
                                      <p:cBhvr>
                                        <p:cTn id="28" dur="400" fill="hold"/>
                                        <p:tgtEl>
                                          <p:spTgt spid="10242"/>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1024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1024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 to="" calcmode="lin" valueType="num">
                                      <p:cBhvr>
                                        <p:cTn id="35" dur="1" fill="hold"/>
                                        <p:tgtEl>
                                          <p:spTgt spid="3">
                                            <p:txEl>
                                              <p:pRg st="2" end="2"/>
                                            </p:txEl>
                                          </p:spTgt>
                                        </p:tgtEl>
                                        <p:attrNameLst>
                                          <p:attrName/>
                                        </p:attrNameLst>
                                      </p:cBhvr>
                                    </p:anim>
                                  </p:childTnLst>
                                </p:cTn>
                              </p:par>
                            </p:childTnLst>
                          </p:cTn>
                        </p:par>
                      </p:childTnLst>
                    </p:cTn>
                  </p:par>
                  <p:par>
                    <p:cTn id="36" fill="hold">
                      <p:stCondLst>
                        <p:cond delay="indefinite"/>
                      </p:stCondLst>
                      <p:childTnLst>
                        <p:par>
                          <p:cTn id="37" fill="hold">
                            <p:stCondLst>
                              <p:cond delay="0"/>
                            </p:stCondLst>
                            <p:childTnLst>
                              <p:par>
                                <p:cTn id="38" presetID="24" presetClass="entr" presetSubtype="0"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364088" cy="6525344"/>
          </a:xfrm>
          <a:solidFill>
            <a:srgbClr val="FFFF00"/>
          </a:solidFill>
        </p:spPr>
        <p:txBody>
          <a:bodyPr/>
          <a:lstStyle/>
          <a:p>
            <a:pPr>
              <a:buNone/>
            </a:pPr>
            <a:r>
              <a:rPr lang="es-CO" dirty="0" smtClean="0"/>
              <a:t>    Una obra de la mayor importancia les ha sido confiada: </a:t>
            </a:r>
            <a:r>
              <a:rPr lang="es-CO" u="sng" dirty="0" smtClean="0"/>
              <a:t>proclamar los mensajes del primero, segundo y tercer ángeles. </a:t>
            </a:r>
          </a:p>
          <a:p>
            <a:endParaRPr lang="es-CO" dirty="0" smtClean="0"/>
          </a:p>
          <a:p>
            <a:pPr>
              <a:buNone/>
            </a:pPr>
            <a:r>
              <a:rPr lang="es-CO" dirty="0" smtClean="0"/>
              <a:t>    Ninguna otra obra puede ser comparada con ésta y nada debe desviar nuestra atención de ella. </a:t>
            </a:r>
            <a:r>
              <a:rPr lang="es-CO" dirty="0" smtClean="0">
                <a:solidFill>
                  <a:srgbClr val="FF0000"/>
                </a:solidFill>
              </a:rPr>
              <a:t>3JT 288 (Escrito en 1909)</a:t>
            </a:r>
            <a:r>
              <a:rPr lang="es-CO" dirty="0" smtClean="0"/>
              <a:t>.</a:t>
            </a:r>
          </a:p>
          <a:p>
            <a:endParaRPr lang="es-CO" dirty="0"/>
          </a:p>
        </p:txBody>
      </p:sp>
      <p:pic>
        <p:nvPicPr>
          <p:cNvPr id="9218" name="Picture 2" descr="http://2.bp.blogspot.com/-GewtummbHGw/TjGA__uQJAI/AAAAAAAAADQ/wmwGv-Vk1w8/s1600/simposiofinal.jpg"/>
          <p:cNvPicPr>
            <a:picLocks noChangeAspect="1" noChangeArrowheads="1"/>
          </p:cNvPicPr>
          <p:nvPr/>
        </p:nvPicPr>
        <p:blipFill>
          <a:blip r:embed="rId2" cstate="print"/>
          <a:srcRect/>
          <a:stretch>
            <a:fillRect/>
          </a:stretch>
        </p:blipFill>
        <p:spPr bwMode="auto">
          <a:xfrm>
            <a:off x="5436096" y="332656"/>
            <a:ext cx="3456384" cy="3240360"/>
          </a:xfrm>
          <a:prstGeom prst="rect">
            <a:avLst/>
          </a:prstGeom>
          <a:noFill/>
        </p:spPr>
      </p:pic>
      <p:pic>
        <p:nvPicPr>
          <p:cNvPr id="9220" name="Picture 4" descr="http://t3.gstatic.com/images?q=tbn:ANd9GcSTXbJbF-8sZ__BFbmFrM8ZxBw7kUP8VnnlLjv0sWMjNsqWEA-v"/>
          <p:cNvPicPr>
            <a:picLocks noChangeAspect="1" noChangeArrowheads="1"/>
          </p:cNvPicPr>
          <p:nvPr/>
        </p:nvPicPr>
        <p:blipFill>
          <a:blip r:embed="rId3" cstate="print"/>
          <a:srcRect/>
          <a:stretch>
            <a:fillRect/>
          </a:stretch>
        </p:blipFill>
        <p:spPr bwMode="auto">
          <a:xfrm>
            <a:off x="5436096" y="3717032"/>
            <a:ext cx="3384376" cy="28803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 to="" calcmode="lin" valueType="num">
                                      <p:cBhvr>
                                        <p:cTn id="7" dur="1" fill="hold"/>
                                        <p:tgtEl>
                                          <p:spTgt spid="921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9220"/>
                                        </p:tgtEl>
                                        <p:attrNameLst>
                                          <p:attrName>style.visibility</p:attrName>
                                        </p:attrNameLst>
                                      </p:cBhvr>
                                      <p:to>
                                        <p:strVal val="visible"/>
                                      </p:to>
                                    </p:set>
                                    <p:animEffect transition="in" filter="fade">
                                      <p:cBhvr>
                                        <p:cTn id="22" dur="100"/>
                                        <p:tgtEl>
                                          <p:spTgt spid="9220"/>
                                        </p:tgtEl>
                                      </p:cBhvr>
                                    </p:animEffect>
                                    <p:anim calcmode="lin" valueType="num">
                                      <p:cBhvr>
                                        <p:cTn id="23" dur="400" fill="hold"/>
                                        <p:tgtEl>
                                          <p:spTgt spid="9220"/>
                                        </p:tgtEl>
                                        <p:attrNameLst>
                                          <p:attrName>ppt_x</p:attrName>
                                        </p:attrNameLst>
                                      </p:cBhvr>
                                      <p:tavLst>
                                        <p:tav tm="0">
                                          <p:val>
                                            <p:strVal val="#ppt_x"/>
                                          </p:val>
                                        </p:tav>
                                        <p:tav tm="100000">
                                          <p:val>
                                            <p:strVal val="#ppt_x"/>
                                          </p:val>
                                        </p:tav>
                                      </p:tavLst>
                                    </p:anim>
                                    <p:anim calcmode="lin" valueType="num">
                                      <p:cBhvr>
                                        <p:cTn id="24" dur="400" fill="hold"/>
                                        <p:tgtEl>
                                          <p:spTgt spid="9220"/>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922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922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3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33"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8686800" cy="792088"/>
          </a:xfrm>
          <a:solidFill>
            <a:srgbClr val="FFFF00"/>
          </a:solidFill>
        </p:spPr>
        <p:txBody>
          <a:bodyPr>
            <a:normAutofit/>
          </a:bodyPr>
          <a:lstStyle/>
          <a:p>
            <a:pPr>
              <a:buNone/>
            </a:pPr>
            <a:r>
              <a:rPr lang="es-CO" sz="3700" b="1" dirty="0" smtClean="0">
                <a:solidFill>
                  <a:srgbClr val="FF0000"/>
                </a:solidFill>
              </a:rPr>
              <a:t>    </a:t>
            </a:r>
            <a:r>
              <a:rPr lang="es-CO" b="1" dirty="0" smtClean="0">
                <a:solidFill>
                  <a:srgbClr val="FF0000"/>
                </a:solidFill>
              </a:rPr>
              <a:t>Un tiempo de debilidad y ceguera espirituales </a:t>
            </a:r>
          </a:p>
        </p:txBody>
      </p:sp>
      <p:sp>
        <p:nvSpPr>
          <p:cNvPr id="4" name="3 Rectángulo"/>
          <p:cNvSpPr/>
          <p:nvPr/>
        </p:nvSpPr>
        <p:spPr>
          <a:xfrm>
            <a:off x="323528" y="1268760"/>
            <a:ext cx="5976664" cy="3970318"/>
          </a:xfrm>
          <a:prstGeom prst="rect">
            <a:avLst/>
          </a:prstGeom>
          <a:solidFill>
            <a:schemeClr val="accent2">
              <a:lumMod val="20000"/>
              <a:lumOff val="80000"/>
            </a:schemeClr>
          </a:solidFill>
        </p:spPr>
        <p:txBody>
          <a:bodyPr wrap="square">
            <a:spAutoFit/>
          </a:bodyPr>
          <a:lstStyle/>
          <a:p>
            <a:pPr algn="ctr">
              <a:buNone/>
            </a:pPr>
            <a:r>
              <a:rPr lang="es-CO" sz="1600" dirty="0" smtClean="0"/>
              <a:t> </a:t>
            </a:r>
            <a:r>
              <a:rPr lang="es-CO" sz="2800" dirty="0" smtClean="0"/>
              <a:t>Recibí confirmación acerca de todo lo que había declarado en Minneapolis, en cuanto a que debe realizarse una reforma en las iglesias. Deben producirse reformas, porque ha habido debilidad y ceguera espirituales en el pueblo que fue bendecido con gran luz y preciosas oportunidades y privilegios. </a:t>
            </a:r>
            <a:r>
              <a:rPr lang="es-CO" sz="2800" dirty="0" smtClean="0">
                <a:solidFill>
                  <a:srgbClr val="FF0000"/>
                </a:solidFill>
              </a:rPr>
              <a:t>EGW´88 356-357 (Escrito en 1889). </a:t>
            </a:r>
          </a:p>
        </p:txBody>
      </p:sp>
      <p:pic>
        <p:nvPicPr>
          <p:cNvPr id="8194" name="Picture 2" descr="http://t1.gstatic.com/images?q=tbn:ANd9GcSI-P9Ualz1nTW7CMNqmC3n3oNuJ19h4WrGapwsqeCZRq_JtA-OaA"/>
          <p:cNvPicPr>
            <a:picLocks noChangeAspect="1" noChangeArrowheads="1"/>
          </p:cNvPicPr>
          <p:nvPr/>
        </p:nvPicPr>
        <p:blipFill>
          <a:blip r:embed="rId2" cstate="print"/>
          <a:srcRect/>
          <a:stretch>
            <a:fillRect/>
          </a:stretch>
        </p:blipFill>
        <p:spPr bwMode="auto">
          <a:xfrm>
            <a:off x="6300193" y="1556792"/>
            <a:ext cx="2592288" cy="3456383"/>
          </a:xfrm>
          <a:prstGeom prst="rect">
            <a:avLst/>
          </a:prstGeom>
          <a:noFill/>
        </p:spPr>
      </p:pic>
      <p:sp>
        <p:nvSpPr>
          <p:cNvPr id="6" name="5 Rectángulo"/>
          <p:cNvSpPr/>
          <p:nvPr/>
        </p:nvSpPr>
        <p:spPr>
          <a:xfrm>
            <a:off x="323528" y="5301208"/>
            <a:ext cx="8640960" cy="1323439"/>
          </a:xfrm>
          <a:prstGeom prst="rect">
            <a:avLst/>
          </a:prstGeom>
          <a:solidFill>
            <a:schemeClr val="accent5">
              <a:lumMod val="20000"/>
              <a:lumOff val="80000"/>
            </a:schemeClr>
          </a:solidFill>
        </p:spPr>
        <p:txBody>
          <a:bodyPr wrap="square">
            <a:spAutoFit/>
          </a:bodyPr>
          <a:lstStyle/>
          <a:p>
            <a:pPr algn="ctr"/>
            <a:r>
              <a:rPr lang="es-CO" sz="2000" b="1" dirty="0" smtClean="0">
                <a:solidFill>
                  <a:srgbClr val="FF0000"/>
                </a:solidFill>
              </a:rPr>
              <a:t>Esta labor le corresponde al “siervo fiel y prudente, </a:t>
            </a:r>
            <a:r>
              <a:rPr lang="es-CO" sz="2000" b="1" i="1" dirty="0" smtClean="0">
                <a:solidFill>
                  <a:srgbClr val="FF0000"/>
                </a:solidFill>
              </a:rPr>
              <a:t>al cual puso</a:t>
            </a:r>
            <a:r>
              <a:rPr lang="es-CO" sz="2000" b="1" dirty="0" smtClean="0">
                <a:solidFill>
                  <a:srgbClr val="FF0000"/>
                </a:solidFill>
              </a:rPr>
              <a:t> su señor </a:t>
            </a:r>
            <a:r>
              <a:rPr lang="es-CO" sz="2000" b="1" i="1" dirty="0" smtClean="0">
                <a:solidFill>
                  <a:srgbClr val="FF0000"/>
                </a:solidFill>
              </a:rPr>
              <a:t>sobre su casa para que les</a:t>
            </a:r>
            <a:r>
              <a:rPr lang="es-CO" sz="2000" b="1" dirty="0" smtClean="0">
                <a:solidFill>
                  <a:srgbClr val="FF0000"/>
                </a:solidFill>
              </a:rPr>
              <a:t> dé el </a:t>
            </a:r>
            <a:r>
              <a:rPr lang="es-CO" sz="2000" b="1" i="1" dirty="0" smtClean="0">
                <a:solidFill>
                  <a:srgbClr val="FF0000"/>
                </a:solidFill>
              </a:rPr>
              <a:t>alimento a tiempo”</a:t>
            </a:r>
            <a:r>
              <a:rPr lang="es-CO" sz="2000" b="1" dirty="0" smtClean="0">
                <a:solidFill>
                  <a:srgbClr val="FF0000"/>
                </a:solidFill>
              </a:rPr>
              <a:t>. Note que la no asistencia a la iglesia es un indicio de la “debilidad y ceguera espiritual” existente. Y él debe dar la voz de alarma.</a:t>
            </a:r>
            <a:endParaRPr lang="es-CO"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194"/>
                                        </p:tgtEl>
                                        <p:attrNameLst>
                                          <p:attrName>style.visibility</p:attrName>
                                        </p:attrNameLst>
                                      </p:cBhvr>
                                      <p:to>
                                        <p:strVal val="visible"/>
                                      </p:to>
                                    </p:set>
                                    <p:anim calcmode="lin" valueType="num">
                                      <p:cBhvr additive="base">
                                        <p:cTn id="25" dur="500" fill="hold"/>
                                        <p:tgtEl>
                                          <p:spTgt spid="8194"/>
                                        </p:tgtEl>
                                        <p:attrNameLst>
                                          <p:attrName>ppt_x</p:attrName>
                                        </p:attrNameLst>
                                      </p:cBhvr>
                                      <p:tavLst>
                                        <p:tav tm="0">
                                          <p:val>
                                            <p:strVal val="#ppt_x"/>
                                          </p:val>
                                        </p:tav>
                                        <p:tav tm="100000">
                                          <p:val>
                                            <p:strVal val="#ppt_x"/>
                                          </p:val>
                                        </p:tav>
                                      </p:tavLst>
                                    </p:anim>
                                    <p:anim calcmode="lin" valueType="num">
                                      <p:cBhvr additive="base">
                                        <p:cTn id="26" dur="500" fill="hold"/>
                                        <p:tgtEl>
                                          <p:spTgt spid="819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to="" calcmode="lin" valueType="num">
                                      <p:cBhvr>
                                        <p:cTn id="31" dur="1" fill="hold"/>
                                        <p:tgtEl>
                                          <p:spTgt spid="4"/>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43"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
                                        <p:tgtEl>
                                          <p:spTgt spid="6"/>
                                        </p:tgtEl>
                                      </p:cBhvr>
                                    </p:animEffect>
                                    <p:anim calcmode="lin" valueType="num">
                                      <p:cBhvr>
                                        <p:cTn id="37" dur="400" fill="hold"/>
                                        <p:tgtEl>
                                          <p:spTgt spid="6"/>
                                        </p:tgtEl>
                                        <p:attrNameLst>
                                          <p:attrName>ppt_x</p:attrName>
                                        </p:attrNameLst>
                                      </p:cBhvr>
                                      <p:tavLst>
                                        <p:tav tm="0">
                                          <p:val>
                                            <p:strVal val="#ppt_x"/>
                                          </p:val>
                                        </p:tav>
                                        <p:tav tm="100000">
                                          <p:val>
                                            <p:strVal val="#ppt_x"/>
                                          </p:val>
                                        </p:tav>
                                      </p:tavLst>
                                    </p:anim>
                                    <p:anim calcmode="lin" valueType="num">
                                      <p:cBhvr>
                                        <p:cTn id="38" dur="400" fill="hold"/>
                                        <p:tgtEl>
                                          <p:spTgt spid="6"/>
                                        </p:tgtEl>
                                        <p:attrNameLst>
                                          <p:attrName>ppt_y</p:attrName>
                                        </p:attrNameLst>
                                      </p:cBhvr>
                                      <p:tavLst>
                                        <p:tav tm="0">
                                          <p:val>
                                            <p:strVal val="#ppt_y+0.31"/>
                                          </p:val>
                                        </p:tav>
                                        <p:tav tm="100000">
                                          <p:val>
                                            <p:strVal val="#ppt_y+0.31"/>
                                          </p:val>
                                        </p:tav>
                                      </p:tavLst>
                                    </p:anim>
                                    <p:anim calcmode="lin" valueType="num">
                                      <p:cBhvr>
                                        <p:cTn id="39"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0"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5410944" cy="2520279"/>
          </a:xfrm>
        </p:spPr>
        <p:txBody>
          <a:bodyPr>
            <a:normAutofit fontScale="85000" lnSpcReduction="10000"/>
          </a:bodyPr>
          <a:lstStyle/>
          <a:p>
            <a:pPr algn="ctr">
              <a:buNone/>
            </a:pPr>
            <a:r>
              <a:rPr lang="es-CO" dirty="0" smtClean="0"/>
              <a:t>       De aquellos que se jactan de su luz y sin embargo no andan en ella, Cristo dice: "</a:t>
            </a:r>
            <a:r>
              <a:rPr lang="es-CO" b="1" dirty="0" smtClean="0"/>
              <a:t>Por tanto os digo que en el día del juicio, será más tolerable el castigo para Tiro y Sidón, que para vosotras.</a:t>
            </a:r>
          </a:p>
        </p:txBody>
      </p:sp>
      <p:sp>
        <p:nvSpPr>
          <p:cNvPr id="4" name="3 Rectángulo"/>
          <p:cNvSpPr/>
          <p:nvPr/>
        </p:nvSpPr>
        <p:spPr>
          <a:xfrm>
            <a:off x="2987824" y="2924944"/>
            <a:ext cx="5904656" cy="1569660"/>
          </a:xfrm>
          <a:prstGeom prst="rect">
            <a:avLst/>
          </a:prstGeom>
          <a:solidFill>
            <a:schemeClr val="accent2">
              <a:lumMod val="20000"/>
              <a:lumOff val="80000"/>
            </a:schemeClr>
          </a:solidFill>
        </p:spPr>
        <p:txBody>
          <a:bodyPr wrap="square">
            <a:spAutoFit/>
          </a:bodyPr>
          <a:lstStyle/>
          <a:p>
            <a:pPr>
              <a:buNone/>
            </a:pPr>
            <a:r>
              <a:rPr lang="es-CO" sz="2400" b="1" dirty="0" smtClean="0"/>
              <a:t>Y tú, Capernaúm </a:t>
            </a:r>
            <a:r>
              <a:rPr lang="es-CO" sz="2400" b="1" u="sng" dirty="0" smtClean="0">
                <a:solidFill>
                  <a:srgbClr val="0070C0"/>
                </a:solidFill>
              </a:rPr>
              <a:t>[adventistas del séptimo día, que han tenido gran luz]</a:t>
            </a:r>
            <a:r>
              <a:rPr lang="es-CO" sz="2400" b="1" dirty="0" smtClean="0"/>
              <a:t>,</a:t>
            </a:r>
          </a:p>
          <a:p>
            <a:pPr>
              <a:buNone/>
            </a:pPr>
            <a:endParaRPr lang="es-CO" sz="2400" b="1" dirty="0" smtClean="0"/>
          </a:p>
          <a:p>
            <a:pPr>
              <a:buNone/>
            </a:pPr>
            <a:r>
              <a:rPr lang="es-CO" sz="2400" b="1" dirty="0" smtClean="0"/>
              <a:t> </a:t>
            </a:r>
            <a:endParaRPr lang="es-CO" dirty="0"/>
          </a:p>
        </p:txBody>
      </p:sp>
      <p:pic>
        <p:nvPicPr>
          <p:cNvPr id="7172" name="Picture 4" descr="http://t2.gstatic.com/images?q=tbn:ANd9GcSi9VP3bz8SRh6sbicuyOJVGx62AybR4XZxi1ZCfpN94ZtHpGz7pg"/>
          <p:cNvPicPr>
            <a:picLocks noChangeAspect="1" noChangeArrowheads="1"/>
          </p:cNvPicPr>
          <p:nvPr/>
        </p:nvPicPr>
        <p:blipFill>
          <a:blip r:embed="rId2" cstate="print"/>
          <a:srcRect/>
          <a:stretch>
            <a:fillRect/>
          </a:stretch>
        </p:blipFill>
        <p:spPr bwMode="auto">
          <a:xfrm>
            <a:off x="6156176" y="188640"/>
            <a:ext cx="2736304" cy="2376264"/>
          </a:xfrm>
          <a:prstGeom prst="rect">
            <a:avLst/>
          </a:prstGeom>
          <a:noFill/>
        </p:spPr>
      </p:pic>
      <p:pic>
        <p:nvPicPr>
          <p:cNvPr id="7174" name="Picture 6" descr="http://t0.gstatic.com/images?q=tbn:ANd9GcRDKg8MSl6NTiqB9B2Vbwf7b7PkTLGTRO4oaW3E3Se2nxc7M-Xx"/>
          <p:cNvPicPr>
            <a:picLocks noChangeAspect="1" noChangeArrowheads="1"/>
          </p:cNvPicPr>
          <p:nvPr/>
        </p:nvPicPr>
        <p:blipFill>
          <a:blip r:embed="rId3" cstate="print"/>
          <a:srcRect/>
          <a:stretch>
            <a:fillRect/>
          </a:stretch>
        </p:blipFill>
        <p:spPr bwMode="auto">
          <a:xfrm>
            <a:off x="251520" y="2924944"/>
            <a:ext cx="2520280" cy="1725167"/>
          </a:xfrm>
          <a:prstGeom prst="rect">
            <a:avLst/>
          </a:prstGeom>
          <a:noFill/>
        </p:spPr>
      </p:pic>
      <p:pic>
        <p:nvPicPr>
          <p:cNvPr id="7176" name="Picture 8" descr="http://t3.gstatic.com/images?q=tbn:ANd9GcRj4Z1p7YB4K0WHuhdFZ2XuQfE-AE_Zo57JvZi5MB6OJ2bNnakE7UsEDYFCVw"/>
          <p:cNvPicPr>
            <a:picLocks noChangeAspect="1" noChangeArrowheads="1"/>
          </p:cNvPicPr>
          <p:nvPr/>
        </p:nvPicPr>
        <p:blipFill>
          <a:blip r:embed="rId4" cstate="print"/>
          <a:srcRect/>
          <a:stretch>
            <a:fillRect/>
          </a:stretch>
        </p:blipFill>
        <p:spPr bwMode="auto">
          <a:xfrm>
            <a:off x="251520" y="4941168"/>
            <a:ext cx="2520280" cy="1728192"/>
          </a:xfrm>
          <a:prstGeom prst="rect">
            <a:avLst/>
          </a:prstGeom>
          <a:noFill/>
        </p:spPr>
      </p:pic>
      <p:sp>
        <p:nvSpPr>
          <p:cNvPr id="8" name="7 Rectángulo"/>
          <p:cNvSpPr/>
          <p:nvPr/>
        </p:nvSpPr>
        <p:spPr>
          <a:xfrm>
            <a:off x="2843808" y="4653136"/>
            <a:ext cx="6048672" cy="2308324"/>
          </a:xfrm>
          <a:prstGeom prst="rect">
            <a:avLst/>
          </a:prstGeom>
          <a:solidFill>
            <a:srgbClr val="FFFF00"/>
          </a:solidFill>
        </p:spPr>
        <p:txBody>
          <a:bodyPr wrap="square">
            <a:spAutoFit/>
          </a:bodyPr>
          <a:lstStyle/>
          <a:p>
            <a:pPr>
              <a:buNone/>
            </a:pPr>
            <a:r>
              <a:rPr lang="es-CO" sz="2400" b="1" dirty="0" smtClean="0"/>
              <a:t>que eres levantada hasta el cielo </a:t>
            </a:r>
            <a:r>
              <a:rPr lang="es-CO" sz="2400" b="1" u="sng" dirty="0" smtClean="0">
                <a:solidFill>
                  <a:srgbClr val="0070C0"/>
                </a:solidFill>
              </a:rPr>
              <a:t>[en materia de privilegios]</a:t>
            </a:r>
            <a:r>
              <a:rPr lang="es-CO" sz="2400" b="1" dirty="0" smtClean="0"/>
              <a:t>, hasta el Hades serás abatida; porque si en Sodoma se hubieran hecho los milagros que han sido hechos en ti, habría permanecido hasta el día de hoy</a:t>
            </a:r>
            <a:r>
              <a:rPr lang="es-CO" sz="2400" dirty="0" smtClean="0"/>
              <a:t>". </a:t>
            </a:r>
            <a:r>
              <a:rPr lang="es-CO" sz="2400" dirty="0" smtClean="0">
                <a:solidFill>
                  <a:srgbClr val="FF0000"/>
                </a:solidFill>
              </a:rPr>
              <a:t>RH  (Escrito en Agosto 1, 1893).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fade">
                                      <p:cBhvr>
                                        <p:cTn id="7" dur="100"/>
                                        <p:tgtEl>
                                          <p:spTgt spid="7172"/>
                                        </p:tgtEl>
                                      </p:cBhvr>
                                    </p:animEffect>
                                    <p:anim calcmode="lin" valueType="num">
                                      <p:cBhvr>
                                        <p:cTn id="8" dur="400" fill="hold"/>
                                        <p:tgtEl>
                                          <p:spTgt spid="7172"/>
                                        </p:tgtEl>
                                        <p:attrNameLst>
                                          <p:attrName>ppt_x</p:attrName>
                                        </p:attrNameLst>
                                      </p:cBhvr>
                                      <p:tavLst>
                                        <p:tav tm="0">
                                          <p:val>
                                            <p:strVal val="#ppt_x"/>
                                          </p:val>
                                        </p:tav>
                                        <p:tav tm="100000">
                                          <p:val>
                                            <p:strVal val="#ppt_x"/>
                                          </p:val>
                                        </p:tav>
                                      </p:tavLst>
                                    </p:anim>
                                    <p:anim calcmode="lin" valueType="num">
                                      <p:cBhvr>
                                        <p:cTn id="9" dur="400" fill="hold"/>
                                        <p:tgtEl>
                                          <p:spTgt spid="717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717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717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
                                        <p:tgtEl>
                                          <p:spTgt spid="4"/>
                                        </p:tgtEl>
                                      </p:cBhvr>
                                    </p:animEffect>
                                    <p:anim calcmode="lin" valueType="num">
                                      <p:cBhvr>
                                        <p:cTn id="26" dur="400" fill="hold"/>
                                        <p:tgtEl>
                                          <p:spTgt spid="4"/>
                                        </p:tgtEl>
                                        <p:attrNameLst>
                                          <p:attrName>ppt_x</p:attrName>
                                        </p:attrNameLst>
                                      </p:cBhvr>
                                      <p:tavLst>
                                        <p:tav tm="0">
                                          <p:val>
                                            <p:strVal val="#ppt_x"/>
                                          </p:val>
                                        </p:tav>
                                        <p:tav tm="100000">
                                          <p:val>
                                            <p:strVal val="#ppt_x"/>
                                          </p:val>
                                        </p:tav>
                                      </p:tavLst>
                                    </p:anim>
                                    <p:anim calcmode="lin" valueType="num">
                                      <p:cBhvr>
                                        <p:cTn id="27" dur="400" fill="hold"/>
                                        <p:tgtEl>
                                          <p:spTgt spid="4"/>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nodeType="clickEffect">
                                  <p:stCondLst>
                                    <p:cond delay="0"/>
                                  </p:stCondLst>
                                  <p:childTnLst>
                                    <p:set>
                                      <p:cBhvr>
                                        <p:cTn id="33" dur="1" fill="hold">
                                          <p:stCondLst>
                                            <p:cond delay="0"/>
                                          </p:stCondLst>
                                        </p:cTn>
                                        <p:tgtEl>
                                          <p:spTgt spid="7174"/>
                                        </p:tgtEl>
                                        <p:attrNameLst>
                                          <p:attrName>style.visibility</p:attrName>
                                        </p:attrNameLst>
                                      </p:cBhvr>
                                      <p:to>
                                        <p:strVal val="visible"/>
                                      </p:to>
                                    </p:set>
                                    <p:animEffect transition="in" filter="fade">
                                      <p:cBhvr>
                                        <p:cTn id="34" dur="100"/>
                                        <p:tgtEl>
                                          <p:spTgt spid="7174"/>
                                        </p:tgtEl>
                                      </p:cBhvr>
                                    </p:animEffect>
                                    <p:anim calcmode="lin" valueType="num">
                                      <p:cBhvr>
                                        <p:cTn id="35" dur="400" fill="hold"/>
                                        <p:tgtEl>
                                          <p:spTgt spid="7174"/>
                                        </p:tgtEl>
                                        <p:attrNameLst>
                                          <p:attrName>ppt_x</p:attrName>
                                        </p:attrNameLst>
                                      </p:cBhvr>
                                      <p:tavLst>
                                        <p:tav tm="0">
                                          <p:val>
                                            <p:strVal val="#ppt_x"/>
                                          </p:val>
                                        </p:tav>
                                        <p:tav tm="100000">
                                          <p:val>
                                            <p:strVal val="#ppt_x"/>
                                          </p:val>
                                        </p:tav>
                                      </p:tavLst>
                                    </p:anim>
                                    <p:anim calcmode="lin" valueType="num">
                                      <p:cBhvr>
                                        <p:cTn id="36" dur="400" fill="hold"/>
                                        <p:tgtEl>
                                          <p:spTgt spid="7174"/>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717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717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nodeType="clickEffect">
                                  <p:stCondLst>
                                    <p:cond delay="0"/>
                                  </p:stCondLst>
                                  <p:childTnLst>
                                    <p:set>
                                      <p:cBhvr>
                                        <p:cTn id="42" dur="1" fill="hold">
                                          <p:stCondLst>
                                            <p:cond delay="0"/>
                                          </p:stCondLst>
                                        </p:cTn>
                                        <p:tgtEl>
                                          <p:spTgt spid="7176"/>
                                        </p:tgtEl>
                                        <p:attrNameLst>
                                          <p:attrName>style.visibility</p:attrName>
                                        </p:attrNameLst>
                                      </p:cBhvr>
                                      <p:to>
                                        <p:strVal val="visible"/>
                                      </p:to>
                                    </p:set>
                                    <p:animEffect transition="in" filter="fade">
                                      <p:cBhvr>
                                        <p:cTn id="43" dur="100"/>
                                        <p:tgtEl>
                                          <p:spTgt spid="7176"/>
                                        </p:tgtEl>
                                      </p:cBhvr>
                                    </p:animEffect>
                                    <p:anim calcmode="lin" valueType="num">
                                      <p:cBhvr>
                                        <p:cTn id="44" dur="400" fill="hold"/>
                                        <p:tgtEl>
                                          <p:spTgt spid="7176"/>
                                        </p:tgtEl>
                                        <p:attrNameLst>
                                          <p:attrName>ppt_x</p:attrName>
                                        </p:attrNameLst>
                                      </p:cBhvr>
                                      <p:tavLst>
                                        <p:tav tm="0">
                                          <p:val>
                                            <p:strVal val="#ppt_x"/>
                                          </p:val>
                                        </p:tav>
                                        <p:tav tm="100000">
                                          <p:val>
                                            <p:strVal val="#ppt_x"/>
                                          </p:val>
                                        </p:tav>
                                      </p:tavLst>
                                    </p:anim>
                                    <p:anim calcmode="lin" valueType="num">
                                      <p:cBhvr>
                                        <p:cTn id="45" dur="400" fill="hold"/>
                                        <p:tgtEl>
                                          <p:spTgt spid="7176"/>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717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717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8"/>
                                        </p:tgtEl>
                                        <p:attrNameLst>
                                          <p:attrName>style.visibility</p:attrName>
                                        </p:attrNameLst>
                                      </p:cBhvr>
                                      <p:to>
                                        <p:strVal val="visible"/>
                                      </p:to>
                                    </p:set>
                                    <p:anim to="" calcmode="lin" valueType="num">
                                      <p:cBhvr>
                                        <p:cTn id="52"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6858000"/>
          </a:xfrm>
          <a:blipFill>
            <a:blip r:embed="rId2" cstate="print"/>
            <a:tile tx="0" ty="0" sx="100000" sy="100000" flip="none" algn="tl"/>
          </a:blipFill>
        </p:spPr>
        <p:txBody>
          <a:bodyPr>
            <a:normAutofit fontScale="32500" lnSpcReduction="20000"/>
          </a:bodyPr>
          <a:lstStyle/>
          <a:p>
            <a:pPr>
              <a:buNone/>
            </a:pPr>
            <a:r>
              <a:rPr lang="es-CO" sz="8600" b="1" dirty="0" smtClean="0">
                <a:solidFill>
                  <a:srgbClr val="FF0000"/>
                </a:solidFill>
              </a:rPr>
              <a:t>                             </a:t>
            </a:r>
            <a:r>
              <a:rPr lang="es-CO" sz="8600" b="1" u="sng" dirty="0" smtClean="0">
                <a:solidFill>
                  <a:srgbClr val="FF0000"/>
                </a:solidFill>
              </a:rPr>
              <a:t>Dios pondrá todo en orden </a:t>
            </a:r>
          </a:p>
          <a:p>
            <a:pPr algn="ctr" fontAlgn="base">
              <a:buNone/>
            </a:pPr>
            <a:r>
              <a:rPr lang="es-CO" sz="5900" dirty="0" smtClean="0"/>
              <a:t>  </a:t>
            </a:r>
          </a:p>
          <a:p>
            <a:pPr algn="ctr" fontAlgn="base">
              <a:buNone/>
            </a:pPr>
            <a:r>
              <a:rPr lang="es-CO" sz="8600" dirty="0" smtClean="0"/>
              <a:t>"</a:t>
            </a:r>
            <a:r>
              <a:rPr lang="es-CO" sz="8600" i="1" dirty="0" smtClean="0"/>
              <a:t>No temáis</a:t>
            </a:r>
            <a:r>
              <a:rPr lang="es-CO" sz="8600" dirty="0" smtClean="0"/>
              <a:t>, </a:t>
            </a:r>
            <a:r>
              <a:rPr lang="es-CO" sz="8600" i="1" dirty="0" smtClean="0"/>
              <a:t>manada </a:t>
            </a:r>
            <a:r>
              <a:rPr lang="es-CO" sz="8600" i="1" dirty="0" smtClean="0">
                <a:solidFill>
                  <a:srgbClr val="0070C0"/>
                </a:solidFill>
              </a:rPr>
              <a:t>pequeña</a:t>
            </a:r>
            <a:r>
              <a:rPr lang="es-CO" sz="8600" dirty="0" smtClean="0"/>
              <a:t>", dice Jesús, "porque a vuestro Padre le ha placido daros el reino" </a:t>
            </a:r>
            <a:r>
              <a:rPr lang="es-CO" sz="8600" dirty="0" smtClean="0">
                <a:solidFill>
                  <a:srgbClr val="FF0000"/>
                </a:solidFill>
              </a:rPr>
              <a:t>(Luc. 12:32)</a:t>
            </a:r>
            <a:r>
              <a:rPr lang="es-CO" sz="8600" dirty="0" smtClean="0"/>
              <a:t>. </a:t>
            </a:r>
          </a:p>
          <a:p>
            <a:pPr algn="ctr" fontAlgn="base">
              <a:buNone/>
            </a:pPr>
            <a:endParaRPr lang="es-CO" sz="8600" dirty="0" smtClean="0"/>
          </a:p>
          <a:p>
            <a:pPr algn="ctr" fontAlgn="base">
              <a:buNone/>
            </a:pPr>
            <a:r>
              <a:rPr lang="es-CO" sz="8600" dirty="0" smtClean="0"/>
              <a:t>    </a:t>
            </a:r>
            <a:r>
              <a:rPr lang="es-CO" sz="8600" dirty="0" smtClean="0">
                <a:solidFill>
                  <a:srgbClr val="FF0000"/>
                </a:solidFill>
              </a:rPr>
              <a:t>Mateo 13: 15,26.</a:t>
            </a:r>
            <a:r>
              <a:rPr lang="es-CO" sz="8600" dirty="0" smtClean="0"/>
              <a:t> Mas durmiendo los hombres, vino su </a:t>
            </a:r>
            <a:r>
              <a:rPr lang="es-CO" sz="8600" u="sng" dirty="0" smtClean="0">
                <a:solidFill>
                  <a:srgbClr val="0070C0"/>
                </a:solidFill>
              </a:rPr>
              <a:t>enemigo, y sembró cizaña entre el trigo</a:t>
            </a:r>
            <a:r>
              <a:rPr lang="es-CO" sz="8600" dirty="0" smtClean="0"/>
              <a:t>, y se fue. 26  Y como la hierba salió é hizo fruto, entonces apareció también la </a:t>
            </a:r>
            <a:r>
              <a:rPr lang="es-CO" sz="8600" dirty="0" smtClean="0">
                <a:solidFill>
                  <a:srgbClr val="0070C0"/>
                </a:solidFill>
              </a:rPr>
              <a:t>cizaña</a:t>
            </a:r>
            <a:r>
              <a:rPr lang="es-CO" sz="8600" dirty="0" smtClean="0"/>
              <a:t>.</a:t>
            </a:r>
          </a:p>
          <a:p>
            <a:pPr>
              <a:buNone/>
            </a:pPr>
            <a:r>
              <a:rPr lang="es-CO" sz="12300" dirty="0" smtClean="0"/>
              <a:t>   </a:t>
            </a:r>
            <a:r>
              <a:rPr lang="es-CO" sz="9600" dirty="0" smtClean="0">
                <a:solidFill>
                  <a:srgbClr val="0070C0"/>
                </a:solidFill>
              </a:rPr>
              <a:t>No hay necesidad de dudar ni de temer que la obra no tenga éxito</a:t>
            </a:r>
            <a:r>
              <a:rPr lang="es-CO" sz="9600" dirty="0" smtClean="0"/>
              <a:t>. Dios encabeza la obra y él pondrá en orden todas las cosas. Si hay que realizar ajustes en la plana directiva de la obra, Dios se ocupará de eso y enderezará todo lo que esté torcido. Tengamos fe en que Dios conducirá con seguridad hasta el puerto el noble barco que lleva al pueblo de Dios. </a:t>
            </a:r>
            <a:r>
              <a:rPr lang="es-CO" sz="9600" dirty="0" smtClean="0">
                <a:solidFill>
                  <a:srgbClr val="FF0000"/>
                </a:solidFill>
              </a:rPr>
              <a:t>2MS 449 (escrito en 1892).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to="" calcmode="lin" valueType="num">
                                      <p:cBhvr>
                                        <p:cTn id="3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7029400"/>
          </a:xfrm>
          <a:solidFill>
            <a:schemeClr val="accent3">
              <a:lumMod val="20000"/>
              <a:lumOff val="80000"/>
            </a:schemeClr>
          </a:solidFill>
        </p:spPr>
        <p:txBody>
          <a:bodyPr>
            <a:normAutofit fontScale="92500" lnSpcReduction="20000"/>
          </a:bodyPr>
          <a:lstStyle/>
          <a:p>
            <a:pPr>
              <a:buNone/>
            </a:pPr>
            <a:r>
              <a:rPr lang="es-CO" sz="3800" dirty="0" smtClean="0">
                <a:solidFill>
                  <a:srgbClr val="FF0000"/>
                </a:solidFill>
              </a:rPr>
              <a:t>                </a:t>
            </a:r>
            <a:r>
              <a:rPr lang="es-CO" sz="3800" u="sng" dirty="0" smtClean="0">
                <a:solidFill>
                  <a:srgbClr val="FF0000"/>
                </a:solidFill>
              </a:rPr>
              <a:t>¿No tiene Dios una iglesia viva? </a:t>
            </a:r>
            <a:endParaRPr lang="es-CO" u="sng" dirty="0" smtClean="0">
              <a:solidFill>
                <a:srgbClr val="FF0000"/>
              </a:solidFill>
            </a:endParaRPr>
          </a:p>
          <a:p>
            <a:pPr algn="ctr">
              <a:buNone/>
            </a:pPr>
            <a:r>
              <a:rPr lang="es-CO" dirty="0" smtClean="0"/>
              <a:t>        El tiene una iglesia, pero es la iglesia </a:t>
            </a:r>
            <a:r>
              <a:rPr lang="es-CO" dirty="0" smtClean="0">
                <a:solidFill>
                  <a:srgbClr val="0070C0"/>
                </a:solidFill>
              </a:rPr>
              <a:t>militante</a:t>
            </a:r>
            <a:r>
              <a:rPr lang="es-CO" dirty="0" smtClean="0"/>
              <a:t>, no la iglesia </a:t>
            </a:r>
            <a:r>
              <a:rPr lang="es-CO" dirty="0" smtClean="0">
                <a:solidFill>
                  <a:srgbClr val="0070C0"/>
                </a:solidFill>
              </a:rPr>
              <a:t>triunfante</a:t>
            </a:r>
            <a:r>
              <a:rPr lang="es-CO" dirty="0" smtClean="0"/>
              <a:t>. Lamentamos que haya miembros defectuosos, que haya cizaña en medio del trigo... </a:t>
            </a:r>
            <a:r>
              <a:rPr lang="es-CO" dirty="0" smtClean="0">
                <a:solidFill>
                  <a:srgbClr val="0070C0"/>
                </a:solidFill>
              </a:rPr>
              <a:t>Aunque existen males en la iglesia, y los habrá hasta el fin del mundo, la iglesia ha de ser en estos postreros días luz para un mundo que está contaminado y corrompido por el pecado</a:t>
            </a:r>
            <a:r>
              <a:rPr lang="es-CO" dirty="0" smtClean="0"/>
              <a:t>. La iglesia, debilitada y deficiente, que necesita ser reprendida, amonestada y aconsejada, </a:t>
            </a:r>
            <a:r>
              <a:rPr lang="es-CO" u="sng" dirty="0" smtClean="0">
                <a:solidFill>
                  <a:srgbClr val="0070C0"/>
                </a:solidFill>
              </a:rPr>
              <a:t>es el único objeto de esta tierra al cual Cristo concede su consideración suprema</a:t>
            </a:r>
            <a:r>
              <a:rPr lang="es-CO" dirty="0" smtClean="0"/>
              <a:t>.--</a:t>
            </a:r>
            <a:r>
              <a:rPr lang="es-CO" dirty="0" smtClean="0">
                <a:solidFill>
                  <a:srgbClr val="FF0000"/>
                </a:solidFill>
              </a:rPr>
              <a:t>TM 45,  (1893). </a:t>
            </a:r>
          </a:p>
          <a:p>
            <a:endParaRPr lang="es-CO" dirty="0" smtClean="0"/>
          </a:p>
          <a:p>
            <a:pPr algn="ctr">
              <a:buNone/>
            </a:pPr>
            <a:r>
              <a:rPr lang="es-CO" dirty="0" smtClean="0"/>
              <a:t>     </a:t>
            </a:r>
            <a:r>
              <a:rPr lang="es-CO" dirty="0" smtClean="0">
                <a:solidFill>
                  <a:srgbClr val="0070C0"/>
                </a:solidFill>
              </a:rPr>
              <a:t> Los baluartes de Satanás nunca triunfarán</a:t>
            </a:r>
            <a:r>
              <a:rPr lang="es-CO" dirty="0" smtClean="0"/>
              <a:t>. La victoria acompañará al mensaje del tercer ángel. Así como el  Capitán de las hueste del Señor derribó los muros de Jericó, el pueblo que guarda los mandamientos del Señor triunfará.</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6858000"/>
          </a:xfrm>
        </p:spPr>
        <p:txBody>
          <a:bodyPr>
            <a:normAutofit fontScale="85000" lnSpcReduction="20000"/>
          </a:bodyPr>
          <a:lstStyle/>
          <a:p>
            <a:pPr>
              <a:buNone/>
            </a:pPr>
            <a:r>
              <a:rPr lang="es-CO" sz="4000" b="1" dirty="0" smtClean="0">
                <a:solidFill>
                  <a:srgbClr val="FF0000"/>
                </a:solidFill>
              </a:rPr>
              <a:t>        La paciencia de Dios con su pueblo </a:t>
            </a:r>
          </a:p>
          <a:p>
            <a:pPr>
              <a:buNone/>
            </a:pPr>
            <a:r>
              <a:rPr lang="es-CO" dirty="0" smtClean="0"/>
              <a:t>    </a:t>
            </a:r>
            <a:r>
              <a:rPr lang="es-CO" sz="2800" u="sng" dirty="0" smtClean="0">
                <a:solidFill>
                  <a:srgbClr val="0070C0"/>
                </a:solidFill>
              </a:rPr>
              <a:t>En el Antiguo testamento</a:t>
            </a:r>
            <a:r>
              <a:rPr lang="es-CO" sz="2800" dirty="0" smtClean="0"/>
              <a:t>. </a:t>
            </a:r>
          </a:p>
          <a:p>
            <a:pPr>
              <a:buNone/>
            </a:pPr>
            <a:r>
              <a:rPr lang="es-CO" sz="2800" dirty="0" smtClean="0">
                <a:solidFill>
                  <a:srgbClr val="FF0000"/>
                </a:solidFill>
              </a:rPr>
              <a:t>    Números 14:22</a:t>
            </a:r>
            <a:r>
              <a:rPr lang="es-CO" sz="2800" dirty="0" smtClean="0"/>
              <a:t>. “Y me han </a:t>
            </a:r>
            <a:r>
              <a:rPr lang="es-CO" sz="2800" u="sng" dirty="0" smtClean="0"/>
              <a:t>tentado ya diez veces, y no han oído mi voz</a:t>
            </a:r>
            <a:r>
              <a:rPr lang="es-CO" sz="2800" dirty="0" smtClean="0"/>
              <a:t>”. </a:t>
            </a:r>
          </a:p>
          <a:p>
            <a:pPr>
              <a:buNone/>
            </a:pPr>
            <a:r>
              <a:rPr lang="es-CO" sz="2800" dirty="0" smtClean="0">
                <a:solidFill>
                  <a:srgbClr val="FF0000"/>
                </a:solidFill>
              </a:rPr>
              <a:t>    </a:t>
            </a:r>
          </a:p>
          <a:p>
            <a:pPr>
              <a:buNone/>
            </a:pPr>
            <a:r>
              <a:rPr lang="es-CO" sz="2800" dirty="0" smtClean="0">
                <a:solidFill>
                  <a:srgbClr val="FF0000"/>
                </a:solidFill>
              </a:rPr>
              <a:t>     1 Samuel 8:8.</a:t>
            </a:r>
            <a:r>
              <a:rPr lang="es-CO" sz="2800" dirty="0" smtClean="0"/>
              <a:t> Conforme a todas las obras que han hecho desde el día que los saqué de Egipto hasta hoy, </a:t>
            </a:r>
            <a:r>
              <a:rPr lang="es-CO" sz="2800" u="sng" dirty="0" smtClean="0"/>
              <a:t>dejándome a mí y sirviendo a dioses ajenos,</a:t>
            </a:r>
          </a:p>
          <a:p>
            <a:pPr>
              <a:buNone/>
            </a:pPr>
            <a:endParaRPr lang="es-CO" sz="2800" dirty="0" smtClean="0"/>
          </a:p>
          <a:p>
            <a:pPr>
              <a:buNone/>
            </a:pPr>
            <a:r>
              <a:rPr lang="es-CO" sz="2800" dirty="0" smtClean="0"/>
              <a:t>   </a:t>
            </a:r>
            <a:r>
              <a:rPr lang="es-CO" sz="2800" dirty="0" smtClean="0">
                <a:solidFill>
                  <a:srgbClr val="0070C0"/>
                </a:solidFill>
              </a:rPr>
              <a:t> </a:t>
            </a:r>
            <a:r>
              <a:rPr lang="es-CO" sz="2800" u="sng" dirty="0" smtClean="0">
                <a:solidFill>
                  <a:srgbClr val="0070C0"/>
                </a:solidFill>
              </a:rPr>
              <a:t>En el Nuevo testamento</a:t>
            </a:r>
            <a:r>
              <a:rPr lang="es-CO" sz="2800" dirty="0" smtClean="0"/>
              <a:t>. </a:t>
            </a:r>
          </a:p>
          <a:p>
            <a:pPr>
              <a:buNone/>
            </a:pPr>
            <a:r>
              <a:rPr lang="es-CO" sz="2800" dirty="0" smtClean="0">
                <a:solidFill>
                  <a:srgbClr val="FF0000"/>
                </a:solidFill>
              </a:rPr>
              <a:t>     Lucas 9:46</a:t>
            </a:r>
            <a:r>
              <a:rPr lang="es-CO" sz="2800" dirty="0" smtClean="0"/>
              <a:t>. Entonces entraron en </a:t>
            </a:r>
            <a:r>
              <a:rPr lang="es-CO" sz="2800" u="sng" dirty="0" smtClean="0"/>
              <a:t>discusión sobre quién de ellos sería el mayor</a:t>
            </a:r>
            <a:r>
              <a:rPr lang="es-CO" sz="2800" dirty="0" smtClean="0"/>
              <a:t>. </a:t>
            </a:r>
          </a:p>
          <a:p>
            <a:pPr>
              <a:buNone/>
            </a:pPr>
            <a:r>
              <a:rPr lang="es-CO" sz="2800" dirty="0" smtClean="0">
                <a:solidFill>
                  <a:srgbClr val="FF0000"/>
                </a:solidFill>
              </a:rPr>
              <a:t>    </a:t>
            </a:r>
          </a:p>
          <a:p>
            <a:pPr>
              <a:buNone/>
            </a:pPr>
            <a:r>
              <a:rPr lang="es-CO" sz="2800" dirty="0" smtClean="0">
                <a:solidFill>
                  <a:srgbClr val="FF0000"/>
                </a:solidFill>
              </a:rPr>
              <a:t>     Juan 12:6</a:t>
            </a:r>
            <a:r>
              <a:rPr lang="es-CO" sz="2800" dirty="0" smtClean="0"/>
              <a:t>. Judas era ladrón. “Como encargado de la bolsa </a:t>
            </a:r>
            <a:r>
              <a:rPr lang="es-CO" sz="2800" dirty="0" smtClean="0"/>
              <a:t>(tesorería</a:t>
            </a:r>
            <a:r>
              <a:rPr lang="es-CO" sz="2800" dirty="0" smtClean="0"/>
              <a:t>), </a:t>
            </a:r>
            <a:r>
              <a:rPr lang="es-CO" sz="2800" u="sng" dirty="0" smtClean="0"/>
              <a:t>sustraía de lo que se echaba en ella</a:t>
            </a:r>
            <a:r>
              <a:rPr lang="es-CO" sz="2800" dirty="0" smtClean="0"/>
              <a:t>”.</a:t>
            </a:r>
          </a:p>
          <a:p>
            <a:pPr>
              <a:buNone/>
            </a:pPr>
            <a:r>
              <a:rPr lang="es-CO" sz="2800" dirty="0" smtClean="0"/>
              <a:t>    </a:t>
            </a:r>
          </a:p>
          <a:p>
            <a:pPr>
              <a:buNone/>
            </a:pPr>
            <a:r>
              <a:rPr lang="es-CO" sz="2800" dirty="0" smtClean="0"/>
              <a:t>     </a:t>
            </a:r>
            <a:r>
              <a:rPr lang="es-CO" sz="2800" dirty="0" smtClean="0">
                <a:solidFill>
                  <a:srgbClr val="FF0000"/>
                </a:solidFill>
              </a:rPr>
              <a:t>Mateo 26:74</a:t>
            </a:r>
            <a:r>
              <a:rPr lang="es-CO" sz="2800" dirty="0" smtClean="0"/>
              <a:t>. Entonces (Pedro), comenzó á hacer </a:t>
            </a:r>
            <a:r>
              <a:rPr lang="es-CO" sz="2800" u="sng" dirty="0" smtClean="0"/>
              <a:t>imprecaciones, y á jurar, diciendo: No conozco al hombre </a:t>
            </a:r>
            <a:r>
              <a:rPr lang="es-CO" sz="2800" dirty="0" smtClean="0"/>
              <a:t>( Jesús). Note que a pesar de las fallas de la iglesia, esta no ha dejado de ser su iglesia.</a:t>
            </a:r>
          </a:p>
          <a:p>
            <a:pPr>
              <a:buNone/>
            </a:pP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
                                        <p:tgtEl>
                                          <p:spTgt spid="3">
                                            <p:txEl>
                                              <p:pRg st="4" end="4"/>
                                            </p:txEl>
                                          </p:spTgt>
                                        </p:tgtEl>
                                      </p:cBhvr>
                                    </p:animEffect>
                                    <p:anim calcmode="lin" valueType="num">
                                      <p:cBhvr>
                                        <p:cTn id="35"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
                                        <p:tgtEl>
                                          <p:spTgt spid="3">
                                            <p:txEl>
                                              <p:pRg st="6" end="6"/>
                                            </p:txEl>
                                          </p:spTgt>
                                        </p:tgtEl>
                                      </p:cBhvr>
                                    </p:animEffect>
                                    <p:anim calcmode="lin" valueType="num">
                                      <p:cBhvr>
                                        <p:cTn id="44" dur="4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6" end="6"/>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3" presetClass="entr" presetSubtype="0"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fade">
                                      <p:cBhvr>
                                        <p:cTn id="52" dur="100"/>
                                        <p:tgtEl>
                                          <p:spTgt spid="3">
                                            <p:txEl>
                                              <p:pRg st="7" end="7"/>
                                            </p:txEl>
                                          </p:spTgt>
                                        </p:tgtEl>
                                      </p:cBhvr>
                                    </p:animEffect>
                                    <p:anim calcmode="lin" valueType="num">
                                      <p:cBhvr>
                                        <p:cTn id="53" dur="4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4" dur="400" fill="hold"/>
                                        <p:tgtEl>
                                          <p:spTgt spid="3">
                                            <p:txEl>
                                              <p:pRg st="7" end="7"/>
                                            </p:txEl>
                                          </p:spTgt>
                                        </p:tgtEl>
                                        <p:attrNameLst>
                                          <p:attrName>ppt_y</p:attrName>
                                        </p:attrNameLst>
                                      </p:cBhvr>
                                      <p:tavLst>
                                        <p:tav tm="0">
                                          <p:val>
                                            <p:strVal val="#ppt_y+0.31"/>
                                          </p:val>
                                        </p:tav>
                                        <p:tav tm="100000">
                                          <p:val>
                                            <p:strVal val="#ppt_y+0.31"/>
                                          </p:val>
                                        </p:tav>
                                      </p:tavLst>
                                    </p:anim>
                                    <p:anim calcmode="lin" valueType="num">
                                      <p:cBhvr>
                                        <p:cTn id="55" dur="600" decel="50000" fill="hold">
                                          <p:stCondLst>
                                            <p:cond delay="400"/>
                                          </p:stCondLst>
                                        </p:cTn>
                                        <p:tgtEl>
                                          <p:spTgt spid="3">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6" dur="600" decel="50000" fill="hold">
                                          <p:stCondLst>
                                            <p:cond delay="400"/>
                                          </p:stCondLst>
                                        </p:cTn>
                                        <p:tgtEl>
                                          <p:spTgt spid="3">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3" presetClass="entr" presetSubtype="0"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Effect transition="in" filter="fade">
                                      <p:cBhvr>
                                        <p:cTn id="61" dur="100"/>
                                        <p:tgtEl>
                                          <p:spTgt spid="3">
                                            <p:txEl>
                                              <p:pRg st="9" end="9"/>
                                            </p:txEl>
                                          </p:spTgt>
                                        </p:tgtEl>
                                      </p:cBhvr>
                                    </p:animEffect>
                                    <p:anim calcmode="lin" valueType="num">
                                      <p:cBhvr>
                                        <p:cTn id="62" dur="4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3" dur="400" fill="hold"/>
                                        <p:tgtEl>
                                          <p:spTgt spid="3">
                                            <p:txEl>
                                              <p:pRg st="9" end="9"/>
                                            </p:txEl>
                                          </p:spTgt>
                                        </p:tgtEl>
                                        <p:attrNameLst>
                                          <p:attrName>ppt_y</p:attrName>
                                        </p:attrNameLst>
                                      </p:cBhvr>
                                      <p:tavLst>
                                        <p:tav tm="0">
                                          <p:val>
                                            <p:strVal val="#ppt_y+0.31"/>
                                          </p:val>
                                        </p:tav>
                                        <p:tav tm="100000">
                                          <p:val>
                                            <p:strVal val="#ppt_y+0.31"/>
                                          </p:val>
                                        </p:tav>
                                      </p:tavLst>
                                    </p:anim>
                                    <p:anim calcmode="lin" valueType="num">
                                      <p:cBhvr>
                                        <p:cTn id="64" dur="600" decel="50000" fill="hold">
                                          <p:stCondLst>
                                            <p:cond delay="400"/>
                                          </p:stCondLst>
                                        </p:cTn>
                                        <p:tgtEl>
                                          <p:spTgt spid="3">
                                            <p:txEl>
                                              <p:pRg st="9" end="9"/>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5" dur="600" decel="50000" fill="hold">
                                          <p:stCondLst>
                                            <p:cond delay="400"/>
                                          </p:stCondLst>
                                        </p:cTn>
                                        <p:tgtEl>
                                          <p:spTgt spid="3">
                                            <p:txEl>
                                              <p:pRg st="9" end="9"/>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3" presetClass="entr" presetSubtype="0" fill="hold" grpId="0" nodeType="clickEffect">
                                  <p:stCondLst>
                                    <p:cond delay="0"/>
                                  </p:stCondLst>
                                  <p:childTnLst>
                                    <p:set>
                                      <p:cBhvr>
                                        <p:cTn id="69" dur="1" fill="hold">
                                          <p:stCondLst>
                                            <p:cond delay="0"/>
                                          </p:stCondLst>
                                        </p:cTn>
                                        <p:tgtEl>
                                          <p:spTgt spid="3">
                                            <p:txEl>
                                              <p:pRg st="11" end="11"/>
                                            </p:txEl>
                                          </p:spTgt>
                                        </p:tgtEl>
                                        <p:attrNameLst>
                                          <p:attrName>style.visibility</p:attrName>
                                        </p:attrNameLst>
                                      </p:cBhvr>
                                      <p:to>
                                        <p:strVal val="visible"/>
                                      </p:to>
                                    </p:set>
                                    <p:animEffect transition="in" filter="fade">
                                      <p:cBhvr>
                                        <p:cTn id="70" dur="100"/>
                                        <p:tgtEl>
                                          <p:spTgt spid="3">
                                            <p:txEl>
                                              <p:pRg st="11" end="11"/>
                                            </p:txEl>
                                          </p:spTgt>
                                        </p:tgtEl>
                                      </p:cBhvr>
                                    </p:animEffect>
                                    <p:anim calcmode="lin" valueType="num">
                                      <p:cBhvr>
                                        <p:cTn id="71" dur="4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2" dur="400" fill="hold"/>
                                        <p:tgtEl>
                                          <p:spTgt spid="3">
                                            <p:txEl>
                                              <p:pRg st="11" end="11"/>
                                            </p:txEl>
                                          </p:spTgt>
                                        </p:tgtEl>
                                        <p:attrNameLst>
                                          <p:attrName>ppt_y</p:attrName>
                                        </p:attrNameLst>
                                      </p:cBhvr>
                                      <p:tavLst>
                                        <p:tav tm="0">
                                          <p:val>
                                            <p:strVal val="#ppt_y+0.31"/>
                                          </p:val>
                                        </p:tav>
                                        <p:tav tm="100000">
                                          <p:val>
                                            <p:strVal val="#ppt_y+0.31"/>
                                          </p:val>
                                        </p:tav>
                                      </p:tavLst>
                                    </p:anim>
                                    <p:anim calcmode="lin" valueType="num">
                                      <p:cBhvr>
                                        <p:cTn id="73" dur="600" decel="50000" fill="hold">
                                          <p:stCondLst>
                                            <p:cond delay="400"/>
                                          </p:stCondLst>
                                        </p:cTn>
                                        <p:tgtEl>
                                          <p:spTgt spid="3">
                                            <p:txEl>
                                              <p:pRg st="11" end="1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74" dur="600" decel="50000" fill="hold">
                                          <p:stCondLst>
                                            <p:cond delay="400"/>
                                          </p:stCondLst>
                                        </p:cTn>
                                        <p:tgtEl>
                                          <p:spTgt spid="3">
                                            <p:txEl>
                                              <p:pRg st="11" end="1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184576" cy="6048672"/>
          </a:xfrm>
          <a:solidFill>
            <a:srgbClr val="FFC000"/>
          </a:solidFill>
        </p:spPr>
        <p:txBody>
          <a:bodyPr>
            <a:normAutofit fontScale="85000" lnSpcReduction="10000"/>
          </a:bodyPr>
          <a:lstStyle/>
          <a:p>
            <a:pPr algn="ctr">
              <a:buNone/>
            </a:pPr>
            <a:r>
              <a:rPr lang="es-CO" dirty="0" smtClean="0"/>
              <a:t>   </a:t>
            </a:r>
          </a:p>
          <a:p>
            <a:pPr algn="ctr">
              <a:buNone/>
            </a:pPr>
            <a:r>
              <a:rPr lang="es-CO" dirty="0" smtClean="0"/>
              <a:t>     La iglesia ha fallado, en satisfacer las expectativas de su Redentor, y sin embargo el Señor no se retira de su pueblo.</a:t>
            </a:r>
          </a:p>
          <a:p>
            <a:pPr>
              <a:buNone/>
            </a:pPr>
            <a:endParaRPr lang="es-CO" dirty="0" smtClean="0"/>
          </a:p>
          <a:p>
            <a:pPr algn="ctr">
              <a:buNone/>
            </a:pPr>
            <a:r>
              <a:rPr lang="es-CO" dirty="0" smtClean="0"/>
              <a:t>     Todavía los soporta, no porque se encuentre en ellos ninguna virtud, sino para que el nombre de Dios no sea deshonrado ante los enemigos de la verdad y la justicia, para que las agencias satánicas no puedan triunfar destruyendo al pueblo de Dios </a:t>
            </a:r>
          </a:p>
          <a:p>
            <a:endParaRPr lang="es-CO" dirty="0" smtClean="0"/>
          </a:p>
          <a:p>
            <a:endParaRPr lang="es-CO" dirty="0" smtClean="0"/>
          </a:p>
          <a:p>
            <a:endParaRPr lang="es-CO" dirty="0"/>
          </a:p>
        </p:txBody>
      </p:sp>
      <p:pic>
        <p:nvPicPr>
          <p:cNvPr id="1026" name="Picture 2" descr="http://t3.gstatic.com/images?q=tbn:ANd9GcTMdy-nlDy4csIhwFV2coeU5-aODBYaDWYep9dRDoQHh4ITC5Bd"/>
          <p:cNvPicPr>
            <a:picLocks noChangeAspect="1" noChangeArrowheads="1"/>
          </p:cNvPicPr>
          <p:nvPr/>
        </p:nvPicPr>
        <p:blipFill>
          <a:blip r:embed="rId2" cstate="print"/>
          <a:srcRect/>
          <a:stretch>
            <a:fillRect/>
          </a:stretch>
        </p:blipFill>
        <p:spPr bwMode="auto">
          <a:xfrm>
            <a:off x="5508104" y="1124744"/>
            <a:ext cx="3240360" cy="3600400"/>
          </a:xfrm>
          <a:prstGeom prst="rect">
            <a:avLst/>
          </a:prstGeom>
          <a:noFill/>
        </p:spPr>
      </p:pic>
      <p:sp>
        <p:nvSpPr>
          <p:cNvPr id="5" name="4 Rectángulo"/>
          <p:cNvSpPr/>
          <p:nvPr/>
        </p:nvSpPr>
        <p:spPr>
          <a:xfrm>
            <a:off x="5508104" y="4941168"/>
            <a:ext cx="3456384" cy="1631216"/>
          </a:xfrm>
          <a:prstGeom prst="rect">
            <a:avLst/>
          </a:prstGeom>
          <a:solidFill>
            <a:srgbClr val="FFFF00"/>
          </a:solidFill>
        </p:spPr>
        <p:txBody>
          <a:bodyPr wrap="square">
            <a:spAutoFit/>
          </a:bodyPr>
          <a:lstStyle/>
          <a:p>
            <a:pPr algn="ctr"/>
            <a:r>
              <a:rPr lang="es-CO" sz="2000" b="1" dirty="0" smtClean="0"/>
              <a:t>Cristo ha soportado las flaquezas y debilidades de su iglesia, desde el  Edén hasta que aparezca en gloria por ella.</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
                                        <p:tgtEl>
                                          <p:spTgt spid="5"/>
                                        </p:tgtEl>
                                      </p:cBhvr>
                                    </p:animEffect>
                                    <p:anim calcmode="lin" valueType="num">
                                      <p:cBhvr>
                                        <p:cTn id="28" dur="400" fill="hold"/>
                                        <p:tgtEl>
                                          <p:spTgt spid="5"/>
                                        </p:tgtEl>
                                        <p:attrNameLst>
                                          <p:attrName>ppt_x</p:attrName>
                                        </p:attrNameLst>
                                      </p:cBhvr>
                                      <p:tavLst>
                                        <p:tav tm="0">
                                          <p:val>
                                            <p:strVal val="#ppt_x"/>
                                          </p:val>
                                        </p:tav>
                                        <p:tav tm="100000">
                                          <p:val>
                                            <p:strVal val="#ppt_x"/>
                                          </p:val>
                                        </p:tav>
                                      </p:tavLst>
                                    </p:anim>
                                    <p:anim calcmode="lin" valueType="num">
                                      <p:cBhvr>
                                        <p:cTn id="29" dur="400" fill="hold"/>
                                        <p:tgtEl>
                                          <p:spTgt spid="5"/>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436096" cy="6453336"/>
          </a:xfrm>
          <a:solidFill>
            <a:schemeClr val="accent3">
              <a:lumMod val="20000"/>
              <a:lumOff val="80000"/>
            </a:schemeClr>
          </a:solidFill>
        </p:spPr>
        <p:txBody>
          <a:bodyPr>
            <a:normAutofit fontScale="92500" lnSpcReduction="10000"/>
          </a:bodyPr>
          <a:lstStyle/>
          <a:p>
            <a:pPr algn="ctr">
              <a:buNone/>
            </a:pPr>
            <a:r>
              <a:rPr lang="es-CO" dirty="0" smtClean="0"/>
              <a:t>    El ha soportado pacientemente su </a:t>
            </a:r>
            <a:r>
              <a:rPr lang="es-CO" dirty="0" smtClean="0">
                <a:solidFill>
                  <a:srgbClr val="0070C0"/>
                </a:solidFill>
              </a:rPr>
              <a:t>indocilidad</a:t>
            </a:r>
            <a:r>
              <a:rPr lang="es-CO" dirty="0" smtClean="0"/>
              <a:t>, </a:t>
            </a:r>
            <a:r>
              <a:rPr lang="es-CO" dirty="0" smtClean="0">
                <a:solidFill>
                  <a:srgbClr val="0070C0"/>
                </a:solidFill>
              </a:rPr>
              <a:t>incredulidad</a:t>
            </a:r>
            <a:r>
              <a:rPr lang="es-CO" dirty="0" smtClean="0"/>
              <a:t> e </a:t>
            </a:r>
            <a:r>
              <a:rPr lang="es-CO" dirty="0" smtClean="0">
                <a:solidFill>
                  <a:srgbClr val="0070C0"/>
                </a:solidFill>
              </a:rPr>
              <a:t>insensatez</a:t>
            </a:r>
            <a:r>
              <a:rPr lang="es-CO" dirty="0" smtClean="0"/>
              <a:t> (</a:t>
            </a:r>
            <a:r>
              <a:rPr lang="es-ES" dirty="0" smtClean="0"/>
              <a:t>falta de sentido o de razón).</a:t>
            </a:r>
            <a:r>
              <a:rPr lang="es-CO" dirty="0" smtClean="0"/>
              <a:t> Los ha disciplinado con maravillosa paciencia y compasión. </a:t>
            </a:r>
          </a:p>
          <a:p>
            <a:pPr algn="ctr">
              <a:buNone/>
            </a:pPr>
            <a:endParaRPr lang="es-CO" dirty="0" smtClean="0"/>
          </a:p>
          <a:p>
            <a:pPr algn="ctr">
              <a:buNone/>
            </a:pPr>
            <a:r>
              <a:rPr lang="es-CO" dirty="0" smtClean="0"/>
              <a:t>    Si ellos oyen su instrucción, él los </a:t>
            </a:r>
            <a:r>
              <a:rPr lang="es-CO" dirty="0" smtClean="0">
                <a:solidFill>
                  <a:srgbClr val="0070C0"/>
                </a:solidFill>
              </a:rPr>
              <a:t>limpiará de sus tendencias perversas, salvándolos con una salvación eterna y convirtiéndolos en monumentos eternos del poder de su gracia</a:t>
            </a:r>
            <a:r>
              <a:rPr lang="es-CO" dirty="0" smtClean="0"/>
              <a:t>. </a:t>
            </a:r>
            <a:r>
              <a:rPr lang="es-CO" dirty="0" smtClean="0">
                <a:solidFill>
                  <a:srgbClr val="FF0000"/>
                </a:solidFill>
              </a:rPr>
              <a:t>ST Escrito en Noviembre 13, 1901. </a:t>
            </a:r>
            <a:r>
              <a:rPr lang="es-CO" dirty="0" smtClean="0"/>
              <a:t>  </a:t>
            </a:r>
            <a:endParaRPr lang="es-CO" dirty="0"/>
          </a:p>
        </p:txBody>
      </p:sp>
      <p:pic>
        <p:nvPicPr>
          <p:cNvPr id="6146" name="Picture 2" descr="http://t0.gstatic.com/images?q=tbn:ANd9GcQuv-U0XP6eVMTZjzZSJfjMezI178KEe04c-MwePldr9W2mjFOYUw"/>
          <p:cNvPicPr>
            <a:picLocks noChangeAspect="1" noChangeArrowheads="1"/>
          </p:cNvPicPr>
          <p:nvPr/>
        </p:nvPicPr>
        <p:blipFill>
          <a:blip r:embed="rId2" cstate="print"/>
          <a:srcRect/>
          <a:stretch>
            <a:fillRect/>
          </a:stretch>
        </p:blipFill>
        <p:spPr bwMode="auto">
          <a:xfrm>
            <a:off x="5796136" y="2924944"/>
            <a:ext cx="3096344" cy="2088232"/>
          </a:xfrm>
          <a:prstGeom prst="rect">
            <a:avLst/>
          </a:prstGeom>
          <a:noFill/>
        </p:spPr>
      </p:pic>
      <p:pic>
        <p:nvPicPr>
          <p:cNvPr id="6148" name="Picture 4" descr="http://t0.gstatic.com/images?q=tbn:ANd9GcQD-ssstw5M_SF-sL-PmQ7m-AFol4_IX6nseHkgRGRxydOOnr7M"/>
          <p:cNvPicPr>
            <a:picLocks noChangeAspect="1" noChangeArrowheads="1"/>
          </p:cNvPicPr>
          <p:nvPr/>
        </p:nvPicPr>
        <p:blipFill>
          <a:blip r:embed="rId3" cstate="print"/>
          <a:srcRect/>
          <a:stretch>
            <a:fillRect/>
          </a:stretch>
        </p:blipFill>
        <p:spPr bwMode="auto">
          <a:xfrm>
            <a:off x="5796136" y="404664"/>
            <a:ext cx="3096344" cy="2304256"/>
          </a:xfrm>
          <a:prstGeom prst="rect">
            <a:avLst/>
          </a:prstGeom>
          <a:noFill/>
        </p:spPr>
      </p:pic>
      <p:sp>
        <p:nvSpPr>
          <p:cNvPr id="7" name="6 Rectángulo"/>
          <p:cNvSpPr/>
          <p:nvPr/>
        </p:nvSpPr>
        <p:spPr>
          <a:xfrm>
            <a:off x="5580112" y="5157193"/>
            <a:ext cx="3312368" cy="1477328"/>
          </a:xfrm>
          <a:prstGeom prst="rect">
            <a:avLst/>
          </a:prstGeom>
          <a:solidFill>
            <a:schemeClr val="accent2">
              <a:lumMod val="20000"/>
              <a:lumOff val="80000"/>
            </a:schemeClr>
          </a:solidFill>
        </p:spPr>
        <p:txBody>
          <a:bodyPr wrap="square">
            <a:spAutoFit/>
          </a:bodyPr>
          <a:lstStyle/>
          <a:p>
            <a:pPr algn="ctr"/>
            <a:r>
              <a:rPr lang="es-CO" dirty="0" smtClean="0"/>
              <a:t>Nosotros somos como el barro en manos del alfarero. Porque el Señor al que ama castiga, Y azota á cualquiera que recibe por hijo</a:t>
            </a:r>
            <a:r>
              <a:rPr lang="es-CO" dirty="0" smtClean="0">
                <a:solidFill>
                  <a:srgbClr val="FF0000"/>
                </a:solidFill>
              </a:rPr>
              <a:t> (Hebreos 12:6).</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148"/>
                                        </p:tgtEl>
                                        <p:attrNameLst>
                                          <p:attrName>style.visibility</p:attrName>
                                        </p:attrNameLst>
                                      </p:cBhvr>
                                      <p:to>
                                        <p:strVal val="visible"/>
                                      </p:to>
                                    </p:set>
                                    <p:anim to="" calcmode="lin" valueType="num">
                                      <p:cBhvr>
                                        <p:cTn id="7" dur="1" fill="hold"/>
                                        <p:tgtEl>
                                          <p:spTgt spid="614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6146"/>
                                        </p:tgtEl>
                                        <p:attrNameLst>
                                          <p:attrName>style.visibility</p:attrName>
                                        </p:attrNameLst>
                                      </p:cBhvr>
                                      <p:to>
                                        <p:strVal val="visible"/>
                                      </p:to>
                                    </p:set>
                                    <p:animEffect transition="in" filter="fade">
                                      <p:cBhvr>
                                        <p:cTn id="22" dur="100"/>
                                        <p:tgtEl>
                                          <p:spTgt spid="6146"/>
                                        </p:tgtEl>
                                      </p:cBhvr>
                                    </p:animEffect>
                                    <p:anim calcmode="lin" valueType="num">
                                      <p:cBhvr>
                                        <p:cTn id="23" dur="400" fill="hold"/>
                                        <p:tgtEl>
                                          <p:spTgt spid="6146"/>
                                        </p:tgtEl>
                                        <p:attrNameLst>
                                          <p:attrName>ppt_x</p:attrName>
                                        </p:attrNameLst>
                                      </p:cBhvr>
                                      <p:tavLst>
                                        <p:tav tm="0">
                                          <p:val>
                                            <p:strVal val="#ppt_x"/>
                                          </p:val>
                                        </p:tav>
                                        <p:tav tm="100000">
                                          <p:val>
                                            <p:strVal val="#ppt_x"/>
                                          </p:val>
                                        </p:tav>
                                      </p:tavLst>
                                    </p:anim>
                                    <p:anim calcmode="lin" valueType="num">
                                      <p:cBhvr>
                                        <p:cTn id="24" dur="400" fill="hold"/>
                                        <p:tgtEl>
                                          <p:spTgt spid="6146"/>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614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614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fade">
                                      <p:cBhvr>
                                        <p:cTn id="31" dur="100"/>
                                        <p:tgtEl>
                                          <p:spTgt spid="3">
                                            <p:txEl>
                                              <p:pRg st="2" end="2"/>
                                            </p:txEl>
                                          </p:spTgt>
                                        </p:tgtEl>
                                      </p:cBhvr>
                                    </p:animEffect>
                                    <p:anim calcmode="lin" valueType="num">
                                      <p:cBhvr>
                                        <p:cTn id="32"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3"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4" presetClass="entr" presetSubtype="0"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 to="" calcmode="lin" valueType="num">
                                      <p:cBhvr>
                                        <p:cTn id="40"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618856" cy="5793507"/>
          </a:xfrm>
          <a:blipFill>
            <a:blip r:embed="rId2" cstate="print"/>
            <a:tile tx="0" ty="0" sx="100000" sy="100000" flip="none" algn="tl"/>
          </a:blipFill>
        </p:spPr>
        <p:txBody>
          <a:bodyPr>
            <a:normAutofit fontScale="92500" lnSpcReduction="10000"/>
          </a:bodyPr>
          <a:lstStyle/>
          <a:p>
            <a:pPr algn="ctr">
              <a:buNone/>
            </a:pPr>
            <a:r>
              <a:rPr lang="es-CO" dirty="0" smtClean="0"/>
              <a:t>    Deberíamos recordar que la iglesia, aunque débil y defectuosa, constituye el único objeto en la tierra al cual Cristo otorga su consideración suprema. </a:t>
            </a:r>
          </a:p>
          <a:p>
            <a:pPr algn="ctr">
              <a:buNone/>
            </a:pPr>
            <a:endParaRPr lang="es-CO" dirty="0" smtClean="0"/>
          </a:p>
          <a:p>
            <a:pPr algn="ctr">
              <a:buNone/>
            </a:pPr>
            <a:r>
              <a:rPr lang="es-CO" dirty="0" smtClean="0"/>
              <a:t>El la observa constantemente lleno de solicitud por ella, y la fortalece mediante su Espíritu Santo.-</a:t>
            </a:r>
            <a:r>
              <a:rPr lang="es-CO" dirty="0" smtClean="0">
                <a:solidFill>
                  <a:srgbClr val="FF0000"/>
                </a:solidFill>
              </a:rPr>
              <a:t>2MS 457 (1902)</a:t>
            </a:r>
            <a:r>
              <a:rPr lang="es-CO" dirty="0" smtClean="0"/>
              <a:t>. </a:t>
            </a:r>
          </a:p>
          <a:p>
            <a:endParaRPr lang="es-CO" dirty="0" smtClean="0"/>
          </a:p>
          <a:p>
            <a:endParaRPr lang="es-CO" dirty="0"/>
          </a:p>
        </p:txBody>
      </p:sp>
      <p:pic>
        <p:nvPicPr>
          <p:cNvPr id="1026" name="Picture 2" descr="http://t3.gstatic.com/images?q=tbn:ANd9GcR2tJOy6GC4gmisdsJNCEIh-Q7kV_RempurQvlk0Sm-k6JRZ6Ec"/>
          <p:cNvPicPr>
            <a:picLocks noChangeAspect="1" noChangeArrowheads="1"/>
          </p:cNvPicPr>
          <p:nvPr/>
        </p:nvPicPr>
        <p:blipFill>
          <a:blip r:embed="rId3" cstate="print"/>
          <a:srcRect/>
          <a:stretch>
            <a:fillRect/>
          </a:stretch>
        </p:blipFill>
        <p:spPr bwMode="auto">
          <a:xfrm>
            <a:off x="5148064" y="620688"/>
            <a:ext cx="3744416" cy="525658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88640"/>
            <a:ext cx="8686800" cy="6669360"/>
          </a:xfrm>
          <a:solidFill>
            <a:schemeClr val="bg2"/>
          </a:solidFill>
        </p:spPr>
        <p:txBody>
          <a:bodyPr>
            <a:normAutofit fontScale="32500" lnSpcReduction="20000"/>
          </a:bodyPr>
          <a:lstStyle/>
          <a:p>
            <a:pPr>
              <a:buNone/>
            </a:pPr>
            <a:r>
              <a:rPr lang="es-CO" sz="5500" b="1" dirty="0" smtClean="0">
                <a:solidFill>
                  <a:srgbClr val="FF0000"/>
                </a:solidFill>
              </a:rPr>
              <a:t>         </a:t>
            </a:r>
            <a:r>
              <a:rPr lang="es-CO" sz="11200" b="1" dirty="0" smtClean="0">
                <a:solidFill>
                  <a:srgbClr val="FF0000"/>
                </a:solidFill>
              </a:rPr>
              <a:t>Dios trabaja con aquellos que le son fieles </a:t>
            </a:r>
          </a:p>
          <a:p>
            <a:endParaRPr lang="es-CO" sz="6400" dirty="0" smtClean="0"/>
          </a:p>
          <a:p>
            <a:pPr>
              <a:buNone/>
            </a:pPr>
            <a:r>
              <a:rPr lang="es-CO" sz="11200" dirty="0" smtClean="0"/>
              <a:t>    </a:t>
            </a:r>
            <a:r>
              <a:rPr lang="es-CO" sz="9800" dirty="0" smtClean="0">
                <a:solidFill>
                  <a:srgbClr val="FF0000"/>
                </a:solidFill>
              </a:rPr>
              <a:t> Juan 1:11,12</a:t>
            </a:r>
            <a:r>
              <a:rPr lang="es-CO" sz="9800" dirty="0" smtClean="0"/>
              <a:t>. </a:t>
            </a:r>
            <a:r>
              <a:rPr lang="es-CO" sz="8600" dirty="0" smtClean="0"/>
              <a:t>“A lo suyo vino, y los suyos no le recibieron. Mas a todos los que le recibieron, a los que creen en su nombre, les dio potestad de ser hechos hijos de Dios”</a:t>
            </a:r>
          </a:p>
          <a:p>
            <a:pPr>
              <a:buNone/>
            </a:pPr>
            <a:endParaRPr lang="es-CO" sz="8600" dirty="0" smtClean="0"/>
          </a:p>
          <a:p>
            <a:pPr>
              <a:buNone/>
            </a:pPr>
            <a:r>
              <a:rPr lang="es-CO" sz="8600" dirty="0" smtClean="0"/>
              <a:t>     Nota. Aquellos israelitas que le estaban esperando, fueron los que lo recibieron, con aquellos israelitas continuo la iglesia del Israel espiritual mencionado en </a:t>
            </a:r>
            <a:r>
              <a:rPr lang="es-CO" sz="8600" dirty="0" smtClean="0">
                <a:solidFill>
                  <a:srgbClr val="FF0000"/>
                </a:solidFill>
              </a:rPr>
              <a:t>(Heb.8:10)</a:t>
            </a:r>
            <a:r>
              <a:rPr lang="es-CO" sz="8600" dirty="0" smtClean="0"/>
              <a:t>, lo que indica que</a:t>
            </a:r>
            <a:r>
              <a:rPr lang="es-CO" sz="9800" dirty="0" smtClean="0"/>
              <a:t> “</a:t>
            </a:r>
            <a:r>
              <a:rPr lang="es-CO" sz="8600" dirty="0" smtClean="0"/>
              <a:t>El Señor Jesús siempre tendrá un pueblo escogido que le sirva. </a:t>
            </a:r>
          </a:p>
          <a:p>
            <a:endParaRPr lang="es-CO" sz="6400" dirty="0" smtClean="0"/>
          </a:p>
          <a:p>
            <a:pPr>
              <a:buNone/>
            </a:pPr>
            <a:r>
              <a:rPr lang="es-CO" sz="8600" dirty="0" smtClean="0"/>
              <a:t>     Cuando el pueblo judío rechazó a Cristo, el Príncipe de la vida, él les quitó el reino de Dios y lo dio a los gentiles. Dios continuará obrando en base a este principio con cada rama de su obra”. </a:t>
            </a:r>
          </a:p>
          <a:p>
            <a:endParaRPr lang="es-CO" sz="6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20680"/>
          </a:xfrm>
          <a:solidFill>
            <a:schemeClr val="accent6">
              <a:lumMod val="60000"/>
              <a:lumOff val="40000"/>
            </a:schemeClr>
          </a:solidFill>
        </p:spPr>
        <p:txBody>
          <a:bodyPr>
            <a:normAutofit fontScale="92500" lnSpcReduction="10000"/>
          </a:bodyPr>
          <a:lstStyle/>
          <a:p>
            <a:pPr>
              <a:buNone/>
            </a:pPr>
            <a:r>
              <a:rPr lang="es-CO" dirty="0" smtClean="0"/>
              <a:t>    Cuando una iglesia demuestra que es infiel a la palabra del Señor, cualquiera sea su posición, y por alta y sagrada que sea su vocación, el Señor ya no puede trabajar con ellos. </a:t>
            </a:r>
            <a:r>
              <a:rPr lang="es-CO" dirty="0" smtClean="0">
                <a:solidFill>
                  <a:srgbClr val="0070C0"/>
                </a:solidFill>
              </a:rPr>
              <a:t>Otros son entonces escogidos para llevar importantes responsabilidades. </a:t>
            </a:r>
          </a:p>
          <a:p>
            <a:endParaRPr lang="es-CO" dirty="0" smtClean="0"/>
          </a:p>
          <a:p>
            <a:pPr>
              <a:buNone/>
            </a:pPr>
            <a:r>
              <a:rPr lang="es-CO" dirty="0" smtClean="0"/>
              <a:t>    Pero si a su vez éstos no purifican sus vidas de toda acción incorrecta, si no establecen principios puros y santos en todos sus límites,  entonces, dolorosamente, el Señor los afligirá y humillará, y, a menos que se arrepientan, los quitará de su lugar y hará de ellos un motivo de ignominia.-</a:t>
            </a:r>
            <a:r>
              <a:rPr lang="es-CO" dirty="0" smtClean="0">
                <a:solidFill>
                  <a:srgbClr val="FF0000"/>
                </a:solidFill>
              </a:rPr>
              <a:t>14MR 102 (Escrito en 1903).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6858000"/>
          </a:xfrm>
          <a:blipFill>
            <a:blip r:embed="rId2" cstate="print"/>
            <a:tile tx="0" ty="0" sx="100000" sy="100000" flip="none" algn="tl"/>
          </a:blipFill>
        </p:spPr>
        <p:txBody>
          <a:bodyPr>
            <a:normAutofit fontScale="77500" lnSpcReduction="20000"/>
          </a:bodyPr>
          <a:lstStyle/>
          <a:p>
            <a:pPr>
              <a:buNone/>
            </a:pPr>
            <a:r>
              <a:rPr lang="es-CO" dirty="0" smtClean="0"/>
              <a:t>     </a:t>
            </a:r>
          </a:p>
          <a:p>
            <a:pPr>
              <a:buNone/>
            </a:pPr>
            <a:r>
              <a:rPr lang="es-CO" dirty="0" smtClean="0"/>
              <a:t>     De cada época de la humanidad se puede decir con toda seguridad que Dios ha tenido un remanente en su iglesia. El remanente ha existido en todos los tiempos Bíblicos, en la Biblia se utiliza </a:t>
            </a:r>
            <a:r>
              <a:rPr lang="es-CO" dirty="0" smtClean="0">
                <a:solidFill>
                  <a:srgbClr val="0070C0"/>
                </a:solidFill>
              </a:rPr>
              <a:t>47 veces esta palabra, según la versión Reina-Valera de 1960. De esas 47 veces, 45 está en el Antiguo Testamento y sólo 2 en el Nuevo.</a:t>
            </a:r>
          </a:p>
          <a:p>
            <a:endParaRPr lang="es-CO" dirty="0" smtClean="0"/>
          </a:p>
          <a:p>
            <a:pPr>
              <a:buNone/>
            </a:pPr>
            <a:r>
              <a:rPr lang="es-CO" dirty="0" smtClean="0"/>
              <a:t>     El primer caso es mencionado en el tiempo del diluvio, </a:t>
            </a:r>
            <a:r>
              <a:rPr lang="es-CO" dirty="0" smtClean="0">
                <a:solidFill>
                  <a:srgbClr val="FF0000"/>
                </a:solidFill>
              </a:rPr>
              <a:t>(Gén. 7:1)</a:t>
            </a:r>
            <a:r>
              <a:rPr lang="es-CO" dirty="0" smtClean="0"/>
              <a:t>. Dijo luego Jehová a Noé: “</a:t>
            </a:r>
            <a:r>
              <a:rPr lang="es-CO" b="1" dirty="0" smtClean="0"/>
              <a:t>Entra tú y toda tu casa en el arca; porque a ti he visto justo delante de mí en esta generación”</a:t>
            </a:r>
            <a:r>
              <a:rPr lang="es-CO" dirty="0" smtClean="0"/>
              <a:t>.</a:t>
            </a:r>
            <a:r>
              <a:rPr lang="es-CO" baseline="30000" dirty="0" smtClean="0"/>
              <a:t> </a:t>
            </a:r>
            <a:r>
              <a:rPr lang="es-CO" dirty="0" smtClean="0"/>
              <a:t>Y por causa de las aguas del diluvio </a:t>
            </a:r>
            <a:r>
              <a:rPr lang="es-CO" b="1" dirty="0" smtClean="0"/>
              <a:t>entró Noé al arca, y con él sus (tres) hijos, su mujer, y las mujeres de sus hijos”</a:t>
            </a:r>
            <a:r>
              <a:rPr lang="es-CO" dirty="0" smtClean="0"/>
              <a:t> </a:t>
            </a:r>
            <a:r>
              <a:rPr lang="es-CO" dirty="0" smtClean="0">
                <a:solidFill>
                  <a:srgbClr val="FF0000"/>
                </a:solidFill>
              </a:rPr>
              <a:t>(Verso7)</a:t>
            </a:r>
            <a:r>
              <a:rPr lang="es-CO" dirty="0" smtClean="0"/>
              <a:t>. </a:t>
            </a:r>
          </a:p>
          <a:p>
            <a:pPr>
              <a:buNone/>
            </a:pPr>
            <a:endParaRPr lang="es-CO" dirty="0" smtClean="0"/>
          </a:p>
          <a:p>
            <a:pPr>
              <a:buNone/>
            </a:pPr>
            <a:r>
              <a:rPr lang="es-CO" dirty="0" smtClean="0"/>
              <a:t>      Se estima que en el tiempo del diluvio existían un promedio de 100. millones de habitantes, y el remanente lo formaban ocho personas, </a:t>
            </a:r>
            <a:r>
              <a:rPr lang="es-CO" dirty="0" smtClean="0">
                <a:solidFill>
                  <a:srgbClr val="0070C0"/>
                </a:solidFill>
              </a:rPr>
              <a:t>el resto, 99 millones 999.992 personas, unos eran descendientes de Caín, el resto, descendientes del linaje santo que se apartaron de la verdad.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
                                        <p:tgtEl>
                                          <p:spTgt spid="3">
                                            <p:txEl>
                                              <p:pRg st="3" end="3"/>
                                            </p:txEl>
                                          </p:spTgt>
                                        </p:tgtEl>
                                      </p:cBhvr>
                                    </p:animEffect>
                                    <p:anim calcmode="lin" valueType="num">
                                      <p:cBhvr>
                                        <p:cTn id="26"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
                                        <p:tgtEl>
                                          <p:spTgt spid="3">
                                            <p:txEl>
                                              <p:pRg st="5" end="5"/>
                                            </p:txEl>
                                          </p:spTgt>
                                        </p:tgtEl>
                                      </p:cBhvr>
                                    </p:animEffect>
                                    <p:anim calcmode="lin" valueType="num">
                                      <p:cBhvr>
                                        <p:cTn id="35"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6858000"/>
          </a:xfrm>
          <a:blipFill>
            <a:blip r:embed="rId2" cstate="print"/>
            <a:tile tx="0" ty="0" sx="100000" sy="100000" flip="none" algn="tl"/>
          </a:blipFill>
        </p:spPr>
        <p:txBody>
          <a:bodyPr>
            <a:normAutofit fontScale="92500"/>
          </a:bodyPr>
          <a:lstStyle/>
          <a:p>
            <a:pPr>
              <a:buNone/>
            </a:pPr>
            <a:r>
              <a:rPr lang="es-CO" dirty="0" smtClean="0"/>
              <a:t>    Uno de los dos casos del remanente en el N. Testamento, lo menciona Pablo: "</a:t>
            </a:r>
            <a:r>
              <a:rPr lang="es-CO" b="1" u="sng" dirty="0" smtClean="0"/>
              <a:t>Aun en este tiempo ha quedado un remanente escogido por gracia</a:t>
            </a:r>
            <a:r>
              <a:rPr lang="es-CO" dirty="0" smtClean="0"/>
              <a:t>"  </a:t>
            </a:r>
            <a:r>
              <a:rPr lang="es-CO" dirty="0" smtClean="0">
                <a:solidFill>
                  <a:srgbClr val="FF0000"/>
                </a:solidFill>
              </a:rPr>
              <a:t>(Romanos. 11:5). </a:t>
            </a:r>
            <a:br>
              <a:rPr lang="es-CO" dirty="0" smtClean="0">
                <a:solidFill>
                  <a:srgbClr val="FF0000"/>
                </a:solidFill>
              </a:rPr>
            </a:br>
            <a:endParaRPr lang="es-CO" dirty="0" smtClean="0">
              <a:solidFill>
                <a:srgbClr val="FF0000"/>
              </a:solidFill>
            </a:endParaRPr>
          </a:p>
          <a:p>
            <a:pPr algn="ctr">
              <a:buNone/>
            </a:pPr>
            <a:r>
              <a:rPr lang="es-CO" dirty="0" smtClean="0"/>
              <a:t>     </a:t>
            </a:r>
            <a:r>
              <a:rPr lang="es-CO" sz="3500" b="1" u="sng" dirty="0" smtClean="0">
                <a:solidFill>
                  <a:srgbClr val="FF0000"/>
                </a:solidFill>
              </a:rPr>
              <a:t> ¿Qué es el “remanente”?</a:t>
            </a:r>
          </a:p>
          <a:p>
            <a:endParaRPr lang="es-CO" dirty="0" smtClean="0"/>
          </a:p>
          <a:p>
            <a:pPr algn="ctr">
              <a:buNone/>
            </a:pPr>
            <a:r>
              <a:rPr lang="es-CO" dirty="0" smtClean="0"/>
              <a:t>    </a:t>
            </a:r>
            <a:r>
              <a:rPr lang="es-CO" b="1" dirty="0" smtClean="0">
                <a:solidFill>
                  <a:srgbClr val="0070C0"/>
                </a:solidFill>
              </a:rPr>
              <a:t>El remanente es el "resto" que se separa del todo cuando la apostasía llega</a:t>
            </a:r>
            <a:r>
              <a:rPr lang="es-CO" dirty="0" smtClean="0"/>
              <a:t>. </a:t>
            </a:r>
            <a:r>
              <a:rPr lang="es-CO" u="sng" dirty="0" smtClean="0">
                <a:solidFill>
                  <a:srgbClr val="0070C0"/>
                </a:solidFill>
              </a:rPr>
              <a:t>Es el grupo de fieles que se apegan al testimonio de las cosas tal como eran al principio, y que, por tanto, no siguen la corriente de la distorsión</a:t>
            </a:r>
            <a:r>
              <a:rPr lang="es-CO" dirty="0" smtClean="0"/>
              <a:t>. La palabra "remanente" significa "residuo" o "resto".  Que según </a:t>
            </a:r>
            <a:r>
              <a:rPr lang="es-CO" dirty="0" smtClean="0">
                <a:solidFill>
                  <a:srgbClr val="FF0000"/>
                </a:solidFill>
              </a:rPr>
              <a:t>Jeremías 44:28.</a:t>
            </a:r>
            <a:r>
              <a:rPr lang="es-CO" dirty="0" smtClean="0"/>
              <a:t> </a:t>
            </a:r>
            <a:r>
              <a:rPr lang="es-CO" u="sng" dirty="0" smtClean="0">
                <a:solidFill>
                  <a:srgbClr val="0070C0"/>
                </a:solidFill>
              </a:rPr>
              <a:t>El remanente  lo constituían “muy pocos”.</a:t>
            </a:r>
          </a:p>
          <a:p>
            <a:pPr algn="ctr">
              <a:buNone/>
            </a:pPr>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980728"/>
          </a:xfrm>
        </p:spPr>
        <p:txBody>
          <a:bodyPr>
            <a:normAutofit/>
          </a:bodyPr>
          <a:lstStyle/>
          <a:p>
            <a:pPr>
              <a:buNone/>
            </a:pPr>
            <a:r>
              <a:rPr lang="es-CO" sz="4000" b="1" dirty="0" smtClean="0">
                <a:solidFill>
                  <a:srgbClr val="FF0000"/>
                </a:solidFill>
              </a:rPr>
              <a:t>      Juzgados por la luz concedida </a:t>
            </a:r>
          </a:p>
        </p:txBody>
      </p:sp>
      <p:sp>
        <p:nvSpPr>
          <p:cNvPr id="5" name="4 Rectángulo"/>
          <p:cNvSpPr/>
          <p:nvPr/>
        </p:nvSpPr>
        <p:spPr>
          <a:xfrm>
            <a:off x="467544" y="4077072"/>
            <a:ext cx="5256584" cy="2677656"/>
          </a:xfrm>
          <a:prstGeom prst="rect">
            <a:avLst/>
          </a:prstGeom>
        </p:spPr>
        <p:txBody>
          <a:bodyPr wrap="square">
            <a:spAutoFit/>
          </a:bodyPr>
          <a:lstStyle/>
          <a:p>
            <a:pPr algn="ctr">
              <a:buNone/>
            </a:pPr>
            <a:r>
              <a:rPr lang="es-CO" sz="2400" dirty="0" smtClean="0"/>
              <a:t>Belsasar, como hijo del rey Nabucodonosor, era conocedor de todo lo que Dios había hecho en su vida, el cual se había entregado en sus brazos, sin embargo, Belsasar no estaba viviendo a la altura del conocimiento que tenia.</a:t>
            </a:r>
          </a:p>
        </p:txBody>
      </p:sp>
      <p:sp>
        <p:nvSpPr>
          <p:cNvPr id="6" name="5 Rectángulo"/>
          <p:cNvSpPr/>
          <p:nvPr/>
        </p:nvSpPr>
        <p:spPr>
          <a:xfrm>
            <a:off x="3491880" y="836712"/>
            <a:ext cx="5328592" cy="3323987"/>
          </a:xfrm>
          <a:prstGeom prst="rect">
            <a:avLst/>
          </a:prstGeom>
        </p:spPr>
        <p:txBody>
          <a:bodyPr wrap="square">
            <a:spAutoFit/>
          </a:bodyPr>
          <a:lstStyle/>
          <a:p>
            <a:pPr algn="ctr">
              <a:buNone/>
            </a:pPr>
            <a:r>
              <a:rPr lang="es-CO" sz="2400" dirty="0" smtClean="0">
                <a:solidFill>
                  <a:srgbClr val="FF0000"/>
                </a:solidFill>
              </a:rPr>
              <a:t>Daniel 5:27.</a:t>
            </a:r>
            <a:r>
              <a:rPr lang="es-CO" sz="2400" dirty="0" smtClean="0"/>
              <a:t> </a:t>
            </a:r>
            <a:r>
              <a:rPr lang="es-CO" sz="2400" i="1" dirty="0" smtClean="0"/>
              <a:t>Pesado</a:t>
            </a:r>
            <a:r>
              <a:rPr lang="es-CO" sz="2400" dirty="0" smtClean="0"/>
              <a:t> has sido en </a:t>
            </a:r>
            <a:r>
              <a:rPr lang="es-CO" sz="2400" i="1" dirty="0" smtClean="0"/>
              <a:t>balanza</a:t>
            </a:r>
            <a:r>
              <a:rPr lang="es-CO" sz="2400" dirty="0" smtClean="0"/>
              <a:t>, y </a:t>
            </a:r>
            <a:r>
              <a:rPr lang="es-CO" sz="2400" i="1" dirty="0" smtClean="0"/>
              <a:t>fuiste</a:t>
            </a:r>
            <a:r>
              <a:rPr lang="es-CO" sz="2400" dirty="0" smtClean="0"/>
              <a:t> hallado falto. Note que mientras el rey Belsasar lideraba “un gran banquete a mil de sus príncipes, y en presencia de los mil bebía vino </a:t>
            </a:r>
            <a:r>
              <a:rPr lang="es-CO" sz="2400" dirty="0" smtClean="0">
                <a:solidFill>
                  <a:srgbClr val="FF0000"/>
                </a:solidFill>
              </a:rPr>
              <a:t>(verso 1)</a:t>
            </a:r>
            <a:r>
              <a:rPr lang="es-CO" sz="2400" dirty="0" smtClean="0"/>
              <a:t>, más adelante el </a:t>
            </a:r>
            <a:r>
              <a:rPr lang="es-CO" sz="2400" dirty="0" smtClean="0">
                <a:solidFill>
                  <a:srgbClr val="FF0000"/>
                </a:solidFill>
              </a:rPr>
              <a:t>(verso 27)</a:t>
            </a:r>
            <a:r>
              <a:rPr lang="es-CO" sz="2400" dirty="0" smtClean="0"/>
              <a:t> dice: </a:t>
            </a:r>
            <a:r>
              <a:rPr lang="es-CO" sz="2400" b="1" dirty="0" smtClean="0">
                <a:solidFill>
                  <a:srgbClr val="0070C0"/>
                </a:solidFill>
              </a:rPr>
              <a:t>“</a:t>
            </a:r>
            <a:r>
              <a:rPr lang="es-CO" sz="2400" b="1" i="1" dirty="0" smtClean="0">
                <a:solidFill>
                  <a:srgbClr val="0070C0"/>
                </a:solidFill>
              </a:rPr>
              <a:t>Pesado</a:t>
            </a:r>
            <a:r>
              <a:rPr lang="es-CO" sz="2400" b="1" dirty="0" smtClean="0">
                <a:solidFill>
                  <a:srgbClr val="0070C0"/>
                </a:solidFill>
              </a:rPr>
              <a:t> has sido en </a:t>
            </a:r>
            <a:r>
              <a:rPr lang="es-CO" sz="2400" b="1" i="1" dirty="0" smtClean="0">
                <a:solidFill>
                  <a:srgbClr val="0070C0"/>
                </a:solidFill>
              </a:rPr>
              <a:t>balanza</a:t>
            </a:r>
            <a:r>
              <a:rPr lang="es-CO" sz="2400" b="1" dirty="0" smtClean="0">
                <a:solidFill>
                  <a:srgbClr val="0070C0"/>
                </a:solidFill>
              </a:rPr>
              <a:t>, y </a:t>
            </a:r>
            <a:r>
              <a:rPr lang="es-CO" sz="2400" b="1" i="1" dirty="0" smtClean="0">
                <a:solidFill>
                  <a:srgbClr val="0070C0"/>
                </a:solidFill>
              </a:rPr>
              <a:t>fuiste</a:t>
            </a:r>
            <a:r>
              <a:rPr lang="es-CO" sz="2400" b="1" dirty="0" smtClean="0">
                <a:solidFill>
                  <a:srgbClr val="0070C0"/>
                </a:solidFill>
              </a:rPr>
              <a:t> hallado falto”.</a:t>
            </a:r>
          </a:p>
          <a:p>
            <a:pPr>
              <a:buNone/>
            </a:pPr>
            <a:r>
              <a:rPr lang="es-CO" dirty="0" smtClean="0"/>
              <a:t>    </a:t>
            </a:r>
          </a:p>
        </p:txBody>
      </p:sp>
      <p:pic>
        <p:nvPicPr>
          <p:cNvPr id="5122" name="Picture 2" descr="http://t3.gstatic.com/images?q=tbn:ANd9GcRYCR6_6Vq_BUWIhSz946Or-TZuTrtQjsw5ca4kvZR2YBVHHXiC"/>
          <p:cNvPicPr>
            <a:picLocks noChangeAspect="1" noChangeArrowheads="1"/>
          </p:cNvPicPr>
          <p:nvPr/>
        </p:nvPicPr>
        <p:blipFill>
          <a:blip r:embed="rId2" cstate="print"/>
          <a:srcRect/>
          <a:stretch>
            <a:fillRect/>
          </a:stretch>
        </p:blipFill>
        <p:spPr bwMode="auto">
          <a:xfrm>
            <a:off x="323528" y="1196752"/>
            <a:ext cx="2899023" cy="2448272"/>
          </a:xfrm>
          <a:prstGeom prst="rect">
            <a:avLst/>
          </a:prstGeom>
          <a:noFill/>
        </p:spPr>
      </p:pic>
      <p:pic>
        <p:nvPicPr>
          <p:cNvPr id="5124" name="Picture 4" descr="http://t2.gstatic.com/images?q=tbn:ANd9GcT2gcI5mhDeW1i0p_ctJujCGFzclA8QOvWaspk4SOIeMkpQHpIo"/>
          <p:cNvPicPr>
            <a:picLocks noChangeAspect="1" noChangeArrowheads="1"/>
          </p:cNvPicPr>
          <p:nvPr/>
        </p:nvPicPr>
        <p:blipFill>
          <a:blip r:embed="rId3" cstate="print"/>
          <a:srcRect/>
          <a:stretch>
            <a:fillRect/>
          </a:stretch>
        </p:blipFill>
        <p:spPr bwMode="auto">
          <a:xfrm>
            <a:off x="5796136" y="3861048"/>
            <a:ext cx="3168352" cy="249592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5122"/>
                                        </p:tgtEl>
                                        <p:attrNameLst>
                                          <p:attrName>style.visibility</p:attrName>
                                        </p:attrNameLst>
                                      </p:cBhvr>
                                      <p:to>
                                        <p:strVal val="visible"/>
                                      </p:to>
                                    </p:set>
                                    <p:anim to="" calcmode="lin" valueType="num">
                                      <p:cBhvr>
                                        <p:cTn id="16" dur="1" fill="hold"/>
                                        <p:tgtEl>
                                          <p:spTgt spid="5122"/>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to="" calcmode="lin" valueType="num">
                                      <p:cBhvr>
                                        <p:cTn id="21" dur="1" fill="hold"/>
                                        <p:tgtEl>
                                          <p:spTgt spid="6"/>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nodeType="clickEffect">
                                  <p:stCondLst>
                                    <p:cond delay="0"/>
                                  </p:stCondLst>
                                  <p:childTnLst>
                                    <p:set>
                                      <p:cBhvr>
                                        <p:cTn id="25" dur="1" fill="hold">
                                          <p:stCondLst>
                                            <p:cond delay="0"/>
                                          </p:stCondLst>
                                        </p:cTn>
                                        <p:tgtEl>
                                          <p:spTgt spid="5124"/>
                                        </p:tgtEl>
                                        <p:attrNameLst>
                                          <p:attrName>style.visibility</p:attrName>
                                        </p:attrNameLst>
                                      </p:cBhvr>
                                      <p:to>
                                        <p:strVal val="visible"/>
                                      </p:to>
                                    </p:set>
                                    <p:anim to="" calcmode="lin" valueType="num">
                                      <p:cBhvr>
                                        <p:cTn id="26" dur="1" fill="hold"/>
                                        <p:tgtEl>
                                          <p:spTgt spid="5124"/>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to="" calcmode="lin" valueType="num">
                                      <p:cBhvr>
                                        <p:cTn id="31"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0"/>
            <a:ext cx="8568952" cy="6597352"/>
          </a:xfrm>
          <a:gradFill>
            <a:gsLst>
              <a:gs pos="0">
                <a:srgbClr val="FFEFD1"/>
              </a:gs>
              <a:gs pos="64999">
                <a:srgbClr val="F0EBD5"/>
              </a:gs>
              <a:gs pos="100000">
                <a:srgbClr val="D1C39F"/>
              </a:gs>
            </a:gsLst>
            <a:lin ang="5400000" scaled="0"/>
          </a:gradFill>
        </p:spPr>
        <p:txBody>
          <a:bodyPr>
            <a:normAutofit fontScale="85000" lnSpcReduction="10000"/>
          </a:bodyPr>
          <a:lstStyle/>
          <a:p>
            <a:pPr>
              <a:buNone/>
            </a:pPr>
            <a:r>
              <a:rPr lang="es-CO" dirty="0" smtClean="0"/>
              <a:t>     </a:t>
            </a:r>
          </a:p>
          <a:p>
            <a:pPr>
              <a:buNone/>
            </a:pPr>
            <a:r>
              <a:rPr lang="es-CO" dirty="0" smtClean="0"/>
              <a:t>     (De la mima manera), “ la iglesia adventista del séptimo día debe ser pesada en la balanza del santuario. Será juzgada conforme a las ventajas que haya recibido. </a:t>
            </a:r>
            <a:r>
              <a:rPr lang="es-CO" u="sng" dirty="0" smtClean="0">
                <a:solidFill>
                  <a:srgbClr val="0070C0"/>
                </a:solidFill>
              </a:rPr>
              <a:t>Si su experiencia espiritual no corresponde a los privilegios que el sacrificio de Cristo le tiene asegurados; si las bendiciones conferidas no la capacitaron para cumplir la obra que se le confió</a:t>
            </a:r>
            <a:r>
              <a:rPr lang="es-CO" dirty="0" smtClean="0"/>
              <a:t>, se pronunciará contra ella la sentencia: "</a:t>
            </a:r>
            <a:r>
              <a:rPr lang="es-CO" b="1" u="sng" dirty="0" smtClean="0"/>
              <a:t>Hallada falta</a:t>
            </a:r>
            <a:r>
              <a:rPr lang="es-CO" u="sng" dirty="0" smtClean="0"/>
              <a:t>".</a:t>
            </a:r>
          </a:p>
          <a:p>
            <a:endParaRPr lang="es-CO" dirty="0" smtClean="0"/>
          </a:p>
          <a:p>
            <a:pPr>
              <a:buNone/>
            </a:pPr>
            <a:r>
              <a:rPr lang="es-CO" dirty="0" smtClean="0"/>
              <a:t>     </a:t>
            </a:r>
            <a:r>
              <a:rPr lang="es-CO" u="sng" dirty="0" smtClean="0">
                <a:solidFill>
                  <a:srgbClr val="0070C0"/>
                </a:solidFill>
              </a:rPr>
              <a:t>Será juzgada según la luz y las ocasiones que le fueron deparadas</a:t>
            </a:r>
            <a:r>
              <a:rPr lang="es-CO" dirty="0" smtClean="0"/>
              <a:t>... Las solemnes advertencias que nos han sido dadas por la destrucción de instituciones valiosas y útiles* , nos dicen: </a:t>
            </a:r>
            <a:r>
              <a:rPr lang="es-CO" b="1" dirty="0" smtClean="0"/>
              <a:t>"</a:t>
            </a:r>
            <a:r>
              <a:rPr lang="es-CO" b="1" u="sng" dirty="0" smtClean="0"/>
              <a:t>Recuerda por tanto de dónde has caído, y arrepiéntete, y haz las primeras obras"</a:t>
            </a:r>
            <a:r>
              <a:rPr lang="es-CO" u="sng" dirty="0" smtClean="0"/>
              <a:t> </a:t>
            </a:r>
            <a:r>
              <a:rPr lang="es-CO" dirty="0" smtClean="0">
                <a:solidFill>
                  <a:srgbClr val="FF0000"/>
                </a:solidFill>
              </a:rPr>
              <a:t>(Apoc. 2: 5).</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
                                        <p:tgtEl>
                                          <p:spTgt spid="3">
                                            <p:txEl>
                                              <p:pRg st="3" end="3"/>
                                            </p:txEl>
                                          </p:spTgt>
                                        </p:tgtEl>
                                      </p:cBhvr>
                                    </p:animEffect>
                                    <p:anim calcmode="lin" valueType="num">
                                      <p:cBhvr>
                                        <p:cTn id="26"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blipFill>
            <a:blip r:embed="rId2" cstate="print"/>
            <a:tile tx="0" ty="0" sx="100000" sy="100000" flip="none" algn="tl"/>
          </a:blipFill>
        </p:spPr>
        <p:txBody>
          <a:bodyPr>
            <a:normAutofit fontScale="85000" lnSpcReduction="20000"/>
          </a:bodyPr>
          <a:lstStyle/>
          <a:p>
            <a:r>
              <a:rPr lang="es-CO" dirty="0" smtClean="0"/>
              <a:t>A menos que la iglesia contaminada por la apostasía se arrepienta y se convierta, comerá del fruto de sus propias obras, hasta que se aborrezca a sí misma. </a:t>
            </a:r>
          </a:p>
          <a:p>
            <a:endParaRPr lang="es-CO" dirty="0" smtClean="0"/>
          </a:p>
          <a:p>
            <a:r>
              <a:rPr lang="es-CO" dirty="0" smtClean="0"/>
              <a:t>Si resiste el mal y busca el bien; si busca a Dios con toda humildad y responde a su vocación celestial en Jesucristo; si permanece sobre la plataforma de la verdad eterna, y si por fe realiza los planes que han sido trazados a su respecto, ella será sanada. Aparecerá en la sencillez y pureza que provienen de Dios, exenta de todo compromiso terrenal, demostrando que la verdad la ha hecho realmente libre. </a:t>
            </a:r>
          </a:p>
          <a:p>
            <a:endParaRPr lang="es-CO" dirty="0" smtClean="0"/>
          </a:p>
          <a:p>
            <a:r>
              <a:rPr lang="es-CO" dirty="0" smtClean="0"/>
              <a:t>Entonces sus miembros serán verdaderamente elegidos de Dios para ser sus representantes.-</a:t>
            </a:r>
            <a:r>
              <a:rPr lang="es-CO" dirty="0" smtClean="0">
                <a:solidFill>
                  <a:srgbClr val="FF0000"/>
                </a:solidFill>
              </a:rPr>
              <a:t>3JT 251-252, 254  (escrito el 21 de abril, 1903).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6858000"/>
          </a:xfrm>
          <a:solidFill>
            <a:schemeClr val="bg2"/>
          </a:solidFill>
        </p:spPr>
        <p:txBody>
          <a:bodyPr>
            <a:normAutofit fontScale="77500" lnSpcReduction="20000"/>
          </a:bodyPr>
          <a:lstStyle/>
          <a:p>
            <a:pPr>
              <a:buNone/>
            </a:pPr>
            <a:r>
              <a:rPr lang="es-CO" sz="4000" b="1" dirty="0" smtClean="0">
                <a:solidFill>
                  <a:srgbClr val="FF0000"/>
                </a:solidFill>
              </a:rPr>
              <a:t>    La historia de Israel es una advertencia para nosotros </a:t>
            </a:r>
          </a:p>
          <a:p>
            <a:r>
              <a:rPr lang="es-CO" dirty="0" smtClean="0"/>
              <a:t>En estos últimos días el pueblo de Dios será expuesto a los mismos peligros que enfrentó el antiguo Israel. </a:t>
            </a:r>
            <a:r>
              <a:rPr lang="es-CO" dirty="0" smtClean="0">
                <a:solidFill>
                  <a:srgbClr val="0070C0"/>
                </a:solidFill>
              </a:rPr>
              <a:t>Aquellos que no reciban las advertencias que Dios da, caerán en los mismos peligros en los que cayó el antiguo Israel y no entrarán en el descanso debido a su incredulidad. </a:t>
            </a:r>
          </a:p>
          <a:p>
            <a:endParaRPr lang="es-CO" dirty="0" smtClean="0"/>
          </a:p>
          <a:p>
            <a:r>
              <a:rPr lang="es-CO" dirty="0" smtClean="0">
                <a:solidFill>
                  <a:srgbClr val="C00000"/>
                </a:solidFill>
              </a:rPr>
              <a:t>El antiguo Israel sufrió calamidades debido a sus corazones no santificados y sus voluntades indóciles. Su rechazo final como nación fue el resultado de su propia incredulidad, confianza propia, impenitencia, ceguera de mente y dureza de corazón. </a:t>
            </a:r>
          </a:p>
          <a:p>
            <a:endParaRPr lang="es-CO" dirty="0" smtClean="0"/>
          </a:p>
          <a:p>
            <a:r>
              <a:rPr lang="es-CO" dirty="0" smtClean="0"/>
              <a:t>En su historia tenemos una señal de peligro que se levanta ante nosotros. "</a:t>
            </a:r>
            <a:r>
              <a:rPr lang="es-CO" b="1" u="sng" dirty="0" smtClean="0">
                <a:solidFill>
                  <a:srgbClr val="0070C0"/>
                </a:solidFill>
              </a:rPr>
              <a:t>Mirad, hermanos, que no haya en ninguno de vosotros corazón malo de incredulidad para apartarse del Dios vivo... Porque somos hechos participantes de Cristo, con tal que retengamos firme hasta el fin nuestra confianza del principio</a:t>
            </a:r>
            <a:r>
              <a:rPr lang="es-CO" dirty="0" smtClean="0"/>
              <a:t>" </a:t>
            </a:r>
            <a:r>
              <a:rPr lang="es-CO" dirty="0" smtClean="0">
                <a:solidFill>
                  <a:srgbClr val="FF0000"/>
                </a:solidFill>
              </a:rPr>
              <a:t>(Heb. 3: 12, 14).-Carta 30, escrita en 1895. </a:t>
            </a:r>
          </a:p>
          <a:p>
            <a:endParaRPr lang="es-CO"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892480" cy="6858000"/>
          </a:xfrm>
          <a:gradFill>
            <a:gsLst>
              <a:gs pos="67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77500" lnSpcReduction="20000"/>
          </a:bodyPr>
          <a:lstStyle/>
          <a:p>
            <a:pPr>
              <a:buNone/>
            </a:pPr>
            <a:r>
              <a:rPr lang="es-CO" sz="5100" b="1" dirty="0" smtClean="0">
                <a:solidFill>
                  <a:srgbClr val="FF0000"/>
                </a:solidFill>
              </a:rPr>
              <a:t>       La iglesia militante es imperfecta </a:t>
            </a:r>
          </a:p>
          <a:p>
            <a:r>
              <a:rPr lang="es-CO" dirty="0" smtClean="0"/>
              <a:t>La iglesia militante no es la iglesia triunfante, y la tierra no es el cielo. La iglesia está compuesta de hombres y mujeres falibles, imperfectos, que no son sino aprendices en la escuela de Cristo, para ser instruidos, disciplinados, educados, para esta vida y para la vida futura, inmortal.-</a:t>
            </a:r>
            <a:r>
              <a:rPr lang="es-CO" dirty="0" smtClean="0">
                <a:solidFill>
                  <a:srgbClr val="FF0000"/>
                </a:solidFill>
              </a:rPr>
              <a:t>ST Escrito en Enero 4, 1883. </a:t>
            </a:r>
          </a:p>
          <a:p>
            <a:endParaRPr lang="es-CO" dirty="0" smtClean="0"/>
          </a:p>
          <a:p>
            <a:r>
              <a:rPr lang="es-CO" dirty="0" smtClean="0"/>
              <a:t>   Algunas personas parecen pensar que al entrar en la iglesia serán cumplidas sus expectativas, y hallarán solamente personas puras y perfectas. Son celosas en su fe, y cuando ven faltas en los miembros de la iglesia, dicen: "Nosotros abandonamos el mundo para no tener ninguna asociación con individuos malos, pero el mal se halla aquí también"; y preguntan, como los siervos de la parábola: "¿De dónde, pues, tiene cizaña?“</a:t>
            </a:r>
          </a:p>
          <a:p>
            <a:pPr>
              <a:buNone/>
            </a:pPr>
            <a:r>
              <a:rPr lang="es-CO" dirty="0" smtClean="0"/>
              <a:t>        Pero no necesitamos chasquearnos así, pues el Señor no nos autoriza a sacar la conclusión de que la iglesia es perfecta; y todo nuestro celo no nos permitirá tener éxito en lograr que la iglesia militante sea tan pura como la iglesia triunfante.-</a:t>
            </a:r>
            <a:r>
              <a:rPr lang="es-CO" dirty="0" smtClean="0">
                <a:solidFill>
                  <a:srgbClr val="FF0000"/>
                </a:solidFill>
              </a:rPr>
              <a:t>TM 47 (1893).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
                                        <p:tgtEl>
                                          <p:spTgt spid="3">
                                            <p:txEl>
                                              <p:pRg st="3" end="3"/>
                                            </p:txEl>
                                          </p:spTgt>
                                        </p:tgtEl>
                                      </p:cBhvr>
                                    </p:animEffect>
                                    <p:anim calcmode="lin" valueType="num">
                                      <p:cBhvr>
                                        <p:cTn id="35"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fade">
                                      <p:cBhvr>
                                        <p:cTn id="43" dur="100"/>
                                        <p:tgtEl>
                                          <p:spTgt spid="3">
                                            <p:txEl>
                                              <p:pRg st="4" end="4"/>
                                            </p:txEl>
                                          </p:spTgt>
                                        </p:tgtEl>
                                      </p:cBhvr>
                                    </p:animEffect>
                                    <p:anim calcmode="lin" valueType="num">
                                      <p:cBhvr>
                                        <p:cTn id="44"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4149080"/>
          </a:xfrm>
          <a:blipFill>
            <a:blip r:embed="rId2" cstate="print"/>
            <a:tile tx="0" ty="0" sx="100000" sy="100000" flip="none" algn="tl"/>
          </a:blipFill>
        </p:spPr>
        <p:txBody>
          <a:bodyPr>
            <a:normAutofit fontScale="85000" lnSpcReduction="20000"/>
          </a:bodyPr>
          <a:lstStyle/>
          <a:p>
            <a:pPr>
              <a:buNone/>
            </a:pPr>
            <a:r>
              <a:rPr lang="es-CO" sz="3800" b="1" dirty="0" smtClean="0">
                <a:solidFill>
                  <a:srgbClr val="FF0000"/>
                </a:solidFill>
              </a:rPr>
              <a:t>    La iglesia triunfante será fiel y semejante a Cristo </a:t>
            </a:r>
          </a:p>
          <a:p>
            <a:r>
              <a:rPr lang="es-CO" dirty="0" smtClean="0"/>
              <a:t>La obra pronto ha de terminar. Los miembros de la iglesia militante que han demostrado ser fieles integraran la iglesia triunfante.-</a:t>
            </a:r>
            <a:r>
              <a:rPr lang="es-CO" dirty="0" smtClean="0">
                <a:solidFill>
                  <a:srgbClr val="FF0000"/>
                </a:solidFill>
              </a:rPr>
              <a:t>Ev 512 (1892).</a:t>
            </a:r>
            <a:r>
              <a:rPr lang="es-CO" dirty="0" smtClean="0"/>
              <a:t> </a:t>
            </a:r>
          </a:p>
          <a:p>
            <a:endParaRPr lang="es-CO" dirty="0" smtClean="0"/>
          </a:p>
          <a:p>
            <a:r>
              <a:rPr lang="es-CO" dirty="0" smtClean="0"/>
              <a:t>La vida de Cristo era una vida llena con un mensaje divino del amor de Dios, y él ansiaba intensamente impartir este amor a otros en una rica medida. </a:t>
            </a:r>
            <a:r>
              <a:rPr lang="es-CO" dirty="0" smtClean="0">
                <a:solidFill>
                  <a:srgbClr val="0070C0"/>
                </a:solidFill>
              </a:rPr>
              <a:t>Su semblante resplandecía de compasión, y su conducta se caracterizaba por la gracia, la humildad, la verdad y el amor. </a:t>
            </a:r>
          </a:p>
        </p:txBody>
      </p:sp>
      <p:pic>
        <p:nvPicPr>
          <p:cNvPr id="1026" name="Picture 2" descr="http://t3.gstatic.com/images?q=tbn:ANd9GcTs2NrZrARDXhtYf3BypuhZkbaq49HrfO-Anbe300DjIUjQpS_I"/>
          <p:cNvPicPr>
            <a:picLocks noChangeAspect="1" noChangeArrowheads="1"/>
          </p:cNvPicPr>
          <p:nvPr/>
        </p:nvPicPr>
        <p:blipFill>
          <a:blip r:embed="rId3" cstate="print"/>
          <a:srcRect/>
          <a:stretch>
            <a:fillRect/>
          </a:stretch>
        </p:blipFill>
        <p:spPr bwMode="auto">
          <a:xfrm>
            <a:off x="5076056" y="4221088"/>
            <a:ext cx="3691111" cy="2376264"/>
          </a:xfrm>
          <a:prstGeom prst="rect">
            <a:avLst/>
          </a:prstGeom>
          <a:noFill/>
        </p:spPr>
      </p:pic>
      <p:sp>
        <p:nvSpPr>
          <p:cNvPr id="5" name="4 Rectángulo"/>
          <p:cNvSpPr/>
          <p:nvPr/>
        </p:nvSpPr>
        <p:spPr>
          <a:xfrm>
            <a:off x="179512" y="4293095"/>
            <a:ext cx="4896544" cy="2246769"/>
          </a:xfrm>
          <a:prstGeom prst="rect">
            <a:avLst/>
          </a:prstGeom>
          <a:solidFill>
            <a:srgbClr val="FFFF00"/>
          </a:solidFill>
        </p:spPr>
        <p:txBody>
          <a:bodyPr wrap="square">
            <a:spAutoFit/>
          </a:bodyPr>
          <a:lstStyle/>
          <a:p>
            <a:pPr algn="ctr"/>
            <a:r>
              <a:rPr lang="es-CO" sz="2800" dirty="0" smtClean="0"/>
              <a:t>Cada miembro de su iglesia militante debe manifestar las mismas virtudes, si quiere unirse a la iglesia triunfante.-</a:t>
            </a:r>
            <a:r>
              <a:rPr lang="es-CO" sz="2800" dirty="0" smtClean="0">
                <a:solidFill>
                  <a:srgbClr val="FF0000"/>
                </a:solidFill>
              </a:rPr>
              <a:t>FE 179 (escrito en 1891). </a:t>
            </a:r>
            <a:endParaRPr lang="es-CO" sz="28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
                                        <p:tgtEl>
                                          <p:spTgt spid="5"/>
                                        </p:tgtEl>
                                      </p:cBhvr>
                                    </p:animEffect>
                                    <p:anim calcmode="lin" valueType="num">
                                      <p:cBhvr>
                                        <p:cTn id="32" dur="400" fill="hold"/>
                                        <p:tgtEl>
                                          <p:spTgt spid="5"/>
                                        </p:tgtEl>
                                        <p:attrNameLst>
                                          <p:attrName>ppt_x</p:attrName>
                                        </p:attrNameLst>
                                      </p:cBhvr>
                                      <p:tavLst>
                                        <p:tav tm="0">
                                          <p:val>
                                            <p:strVal val="#ppt_x"/>
                                          </p:val>
                                        </p:tav>
                                        <p:tav tm="100000">
                                          <p:val>
                                            <p:strVal val="#ppt_x"/>
                                          </p:val>
                                        </p:tav>
                                      </p:tavLst>
                                    </p:anim>
                                    <p:anim calcmode="lin" valueType="num">
                                      <p:cBhvr>
                                        <p:cTn id="33" dur="400" fill="hold"/>
                                        <p:tgtEl>
                                          <p:spTgt spid="5"/>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1107</TotalTime>
  <Words>3292</Words>
  <Application>Microsoft Office PowerPoint</Application>
  <PresentationFormat>Presentación en pantalla (4:3)</PresentationFormat>
  <Paragraphs>153</Paragraphs>
  <Slides>31</Slides>
  <Notes>0</Notes>
  <HiddenSlides>0</HiddenSlides>
  <MMClips>0</MMClips>
  <ScaleCrop>false</ScaleCrop>
  <HeadingPairs>
    <vt:vector size="4" baseType="variant">
      <vt:variant>
        <vt:lpstr>Tema</vt:lpstr>
      </vt:variant>
      <vt:variant>
        <vt:i4>1</vt:i4>
      </vt:variant>
      <vt:variant>
        <vt:lpstr>Títulos de diapositiva</vt:lpstr>
      </vt:variant>
      <vt:variant>
        <vt:i4>31</vt:i4>
      </vt:variant>
    </vt:vector>
  </HeadingPairs>
  <TitlesOfParts>
    <vt:vector size="32" baseType="lpstr">
      <vt:lpstr>Tema de Office</vt:lpstr>
      <vt:lpstr>Diapositiva 1</vt:lpstr>
      <vt:lpstr>Diapositiva 2</vt:lpstr>
      <vt:lpstr>Diapositiva 3</vt:lpstr>
      <vt:lpstr>Diapositiva 4</vt:lpstr>
      <vt:lpstr>Diapositiva 5</vt:lpstr>
      <vt:lpstr>¿Qué hará Satanás para inducir a los hombres al error en los últimos días?</vt:lpstr>
      <vt:lpstr>Diapositiva 7</vt:lpstr>
      <vt:lpstr>Leamos una de las evidencias de que esta profeta es verdadera</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FAMILIA FIERRO CH</dc:creator>
  <cp:lastModifiedBy>FAMILIA FIERRO CH</cp:lastModifiedBy>
  <cp:revision>77</cp:revision>
  <dcterms:created xsi:type="dcterms:W3CDTF">2011-09-28T21:21:54Z</dcterms:created>
  <dcterms:modified xsi:type="dcterms:W3CDTF">2011-10-03T10:39:28Z</dcterms:modified>
</cp:coreProperties>
</file>